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1"/>
  </p:notesMasterIdLst>
  <p:handoutMasterIdLst>
    <p:handoutMasterId r:id="rId22"/>
  </p:handoutMasterIdLst>
  <p:sldIdLst>
    <p:sldId id="256" r:id="rId2"/>
    <p:sldId id="258" r:id="rId3"/>
    <p:sldId id="291" r:id="rId4"/>
    <p:sldId id="282" r:id="rId5"/>
    <p:sldId id="260" r:id="rId6"/>
    <p:sldId id="285" r:id="rId7"/>
    <p:sldId id="286" r:id="rId8"/>
    <p:sldId id="280" r:id="rId9"/>
    <p:sldId id="281" r:id="rId10"/>
    <p:sldId id="261" r:id="rId11"/>
    <p:sldId id="263" r:id="rId12"/>
    <p:sldId id="266" r:id="rId13"/>
    <p:sldId id="267" r:id="rId14"/>
    <p:sldId id="272" r:id="rId15"/>
    <p:sldId id="290" r:id="rId16"/>
    <p:sldId id="288" r:id="rId17"/>
    <p:sldId id="289" r:id="rId18"/>
    <p:sldId id="287" r:id="rId19"/>
    <p:sldId id="278" r:id="rId20"/>
  </p:sldIdLst>
  <p:sldSz cx="9144000" cy="6858000" type="screen4x3"/>
  <p:notesSz cx="6669088" cy="9872663"/>
  <p:defaultTextStyle>
    <a:lvl1pPr>
      <a:defRPr>
        <a:latin typeface="Calibri"/>
        <a:ea typeface="Calibri"/>
        <a:cs typeface="Calibri"/>
        <a:sym typeface="Calibri"/>
      </a:defRPr>
    </a:lvl1pPr>
    <a:lvl2pPr>
      <a:defRPr>
        <a:latin typeface="Calibri"/>
        <a:ea typeface="Calibri"/>
        <a:cs typeface="Calibri"/>
        <a:sym typeface="Calibri"/>
      </a:defRPr>
    </a:lvl2pPr>
    <a:lvl3pPr>
      <a:defRPr>
        <a:latin typeface="Calibri"/>
        <a:ea typeface="Calibri"/>
        <a:cs typeface="Calibri"/>
        <a:sym typeface="Calibri"/>
      </a:defRPr>
    </a:lvl3pPr>
    <a:lvl4pPr>
      <a:defRPr>
        <a:latin typeface="Calibri"/>
        <a:ea typeface="Calibri"/>
        <a:cs typeface="Calibri"/>
        <a:sym typeface="Calibri"/>
      </a:defRPr>
    </a:lvl4pPr>
    <a:lvl5pPr>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6" autoAdjust="0"/>
  </p:normalViewPr>
  <p:slideViewPr>
    <p:cSldViewPr>
      <p:cViewPr varScale="1">
        <p:scale>
          <a:sx n="59" d="100"/>
          <a:sy n="59" d="100"/>
        </p:scale>
        <p:origin x="1716"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6F9503-01E2-4C5D-9DD9-F1DF3035B06F}"/>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9BEB0-1472-4C1E-BB18-1F616769DDA7}"/>
              </a:ext>
            </a:extLst>
          </p:cNvPr>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168ACD61-F721-49AF-90B0-6521E11F6C27}" type="datetimeFigureOut">
              <a:rPr lang="en-GB" smtClean="0"/>
              <a:t>17/05/2018</a:t>
            </a:fld>
            <a:endParaRPr lang="en-GB"/>
          </a:p>
        </p:txBody>
      </p:sp>
      <p:sp>
        <p:nvSpPr>
          <p:cNvPr id="4" name="Footer Placeholder 3">
            <a:extLst>
              <a:ext uri="{FF2B5EF4-FFF2-40B4-BE49-F238E27FC236}">
                <a16:creationId xmlns:a16="http://schemas.microsoft.com/office/drawing/2014/main" id="{C5D81601-38EB-443F-95F2-05A68E721B19}"/>
              </a:ext>
            </a:extLst>
          </p:cNvPr>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2F7D1E7-50AA-4BB3-8A27-090AB563A1AC}"/>
              </a:ext>
            </a:extLst>
          </p:cNvPr>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5FAE8C03-4A5B-4F82-97C4-89FC672AE845}" type="slidenum">
              <a:rPr lang="en-GB" smtClean="0"/>
              <a:t>‹#›</a:t>
            </a:fld>
            <a:endParaRPr lang="en-GB"/>
          </a:p>
        </p:txBody>
      </p:sp>
    </p:spTree>
    <p:extLst>
      <p:ext uri="{BB962C8B-B14F-4D97-AF65-F5344CB8AC3E}">
        <p14:creationId xmlns:p14="http://schemas.microsoft.com/office/powerpoint/2010/main" val="1183362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866775" y="739775"/>
            <a:ext cx="4935538" cy="3703638"/>
          </a:xfrm>
          <a:prstGeom prst="rect">
            <a:avLst/>
          </a:prstGeom>
        </p:spPr>
        <p:txBody>
          <a:bodyPr/>
          <a:lstStyle/>
          <a:p>
            <a:pPr lvl="0"/>
            <a:endParaRPr/>
          </a:p>
        </p:txBody>
      </p:sp>
      <p:sp>
        <p:nvSpPr>
          <p:cNvPr id="47" name="Shape 47"/>
          <p:cNvSpPr>
            <a:spLocks noGrp="1"/>
          </p:cNvSpPr>
          <p:nvPr>
            <p:ph type="body" sz="quarter" idx="1"/>
          </p:nvPr>
        </p:nvSpPr>
        <p:spPr>
          <a:xfrm>
            <a:off x="889212" y="4689515"/>
            <a:ext cx="4890665" cy="4442698"/>
          </a:xfrm>
          <a:prstGeom prst="rect">
            <a:avLst/>
          </a:prstGeom>
        </p:spPr>
        <p:txBody>
          <a:bodyPr/>
          <a:lstStyle/>
          <a:p>
            <a:pPr lvl="0"/>
            <a:endParaRPr/>
          </a:p>
        </p:txBody>
      </p:sp>
    </p:spTree>
    <p:extLst>
      <p:ext uri="{BB962C8B-B14F-4D97-AF65-F5344CB8AC3E}">
        <p14:creationId xmlns:p14="http://schemas.microsoft.com/office/powerpoint/2010/main" val="3242735245"/>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p>
            <a:pPr lvl="0">
              <a:defRPr sz="1800"/>
            </a:pPr>
            <a:endParaRPr sz="2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lvl="0">
              <a:defRPr sz="1800"/>
            </a:pPr>
            <a:r>
              <a:rPr sz="1000" dirty="0"/>
              <a:t>Once the data has been checked it is accessible via the web user interface in the IRUS-UK portal, which is accessed via Shibboleth authentication. Within the portal there are a wide range of views, showing the data in various different forms of reports. All the reports are available for download as CSV/Excel spreadsheets. </a:t>
            </a:r>
          </a:p>
          <a:p>
            <a:pPr lvl="0">
              <a:defRPr sz="1800"/>
            </a:pPr>
            <a:endParaRPr sz="1000" dirty="0"/>
          </a:p>
          <a:p>
            <a:pPr lvl="0">
              <a:defRPr sz="1800"/>
            </a:pPr>
            <a:r>
              <a:rPr sz="1000" dirty="0"/>
              <a:t>The IRUS data can also be viewed via SUSHI service, and a SUSHI Lite API which is currently being developed in collaboration with the NISO SUSHI Lite Technical Report Working Group. The API allows retrieval of statistics to embed in other places (e.g. repository).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prstGeom prst="rect">
            <a:avLst/>
          </a:prstGeom>
        </p:spPr>
        <p:txBody>
          <a:bodyPr/>
          <a:lstStyle/>
          <a:p>
            <a:pPr lvl="0"/>
            <a:endParaRPr/>
          </a:p>
        </p:txBody>
      </p:sp>
      <p:sp>
        <p:nvSpPr>
          <p:cNvPr id="102" name="Shape 102"/>
          <p:cNvSpPr>
            <a:spLocks noGrp="1"/>
          </p:cNvSpPr>
          <p:nvPr>
            <p:ph type="body" sz="quarter" idx="1"/>
          </p:nvPr>
        </p:nvSpPr>
        <p:spPr>
          <a:prstGeom prst="rect">
            <a:avLst/>
          </a:prstGeom>
        </p:spPr>
        <p:txBody>
          <a:bodyPr/>
          <a:lstStyle/>
          <a:p>
            <a:pPr lvl="0">
              <a:defRPr sz="1800"/>
            </a:pPr>
            <a:r>
              <a:rPr lang="en-GB" sz="1000" dirty="0"/>
              <a:t>A few example screenshots . . .</a:t>
            </a:r>
            <a:endParaRPr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prstGeom prst="rect">
            <a:avLst/>
          </a:prstGeom>
        </p:spPr>
        <p:txBody>
          <a:bodyPr/>
          <a:lstStyle/>
          <a:p>
            <a:pPr lvl="0"/>
            <a:endParaRPr/>
          </a:p>
        </p:txBody>
      </p:sp>
      <p:sp>
        <p:nvSpPr>
          <p:cNvPr id="120" name="Shape 120"/>
          <p:cNvSpPr>
            <a:spLocks noGrp="1"/>
          </p:cNvSpPr>
          <p:nvPr>
            <p:ph type="body" sz="quarter" idx="1"/>
          </p:nvPr>
        </p:nvSpPr>
        <p:spPr>
          <a:prstGeom prst="rect">
            <a:avLst/>
          </a:prstGeom>
        </p:spPr>
        <p:txBody>
          <a:bodyPr/>
          <a:lstStyle/>
          <a:p>
            <a:pPr lvl="0">
              <a:defRPr sz="1800"/>
            </a:pPr>
            <a:r>
              <a:rPr sz="1000" dirty="0"/>
              <a:t>The Repository Report 1 shows the number of successful item downloads requests by month and repository. You can select on the previous screen which months you would like to look at, and the report will show usage across all repositories for those months. You can sort within the portal, or you can export to Excel for further analysis (e.g. to support benchmarking).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p>
            <a:pPr lvl="0">
              <a:defRPr sz="1800"/>
            </a:pPr>
            <a:r>
              <a:rPr sz="1000" dirty="0"/>
              <a:t>The Item Report 1 goes into more detail for each repository. From this report you are able to view downloads at an item level. Again you can select a date range, and sort within the portal (e.g. to see which items have received the most downloads). From this page you can also get to a more detailed view in the Item Statistics report which I’ll show in a few minutes.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defRPr sz="1800"/>
            </a:pPr>
            <a:r>
              <a:rPr sz="1000" dirty="0"/>
              <a:t>The Item Statistics shows a more detailed view of usage for a particular item. You can see in the screenshot that there is both tabular and graphical representation of downloads, as well as more metadata. For some items (including this one) there is also </a:t>
            </a:r>
            <a:r>
              <a:rPr sz="1000" dirty="0" err="1"/>
              <a:t>Altmetrics</a:t>
            </a:r>
            <a:r>
              <a:rPr sz="1000" dirty="0"/>
              <a:t> information which includes use on social media. </a:t>
            </a:r>
          </a:p>
          <a:p>
            <a:pPr lvl="0">
              <a:defRPr sz="1800"/>
            </a:pPr>
            <a:endParaRPr sz="2200" dirty="0"/>
          </a:p>
          <a:p>
            <a:pPr lvl="0">
              <a:defRPr sz="1800"/>
            </a:pPr>
            <a:r>
              <a:rPr sz="1000" dirty="0"/>
              <a:t>Hopefully that quick tour has shown you some of the data you can get from IRUS - I haven’t included all reports, and more are being added all the time via user requests and feedback.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defRPr sz="1800"/>
            </a:pPr>
            <a:endParaRPr sz="2200" dirty="0"/>
          </a:p>
        </p:txBody>
      </p:sp>
    </p:spTree>
    <p:extLst>
      <p:ext uri="{BB962C8B-B14F-4D97-AF65-F5344CB8AC3E}">
        <p14:creationId xmlns:p14="http://schemas.microsoft.com/office/powerpoint/2010/main" val="114892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defRPr sz="1800"/>
            </a:pPr>
            <a:endParaRPr sz="2200" dirty="0"/>
          </a:p>
        </p:txBody>
      </p:sp>
    </p:spTree>
    <p:extLst>
      <p:ext uri="{BB962C8B-B14F-4D97-AF65-F5344CB8AC3E}">
        <p14:creationId xmlns:p14="http://schemas.microsoft.com/office/powerpoint/2010/main" val="267855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defRPr sz="1800"/>
            </a:pPr>
            <a:endParaRPr sz="2200" dirty="0"/>
          </a:p>
        </p:txBody>
      </p:sp>
    </p:spTree>
    <p:extLst>
      <p:ext uri="{BB962C8B-B14F-4D97-AF65-F5344CB8AC3E}">
        <p14:creationId xmlns:p14="http://schemas.microsoft.com/office/powerpoint/2010/main" val="1199652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p>
            <a:pPr lvl="0">
              <a:defRPr sz="1800"/>
            </a:pPr>
            <a:endParaRPr sz="2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pPr lvl="0"/>
            <a:endParaRPr/>
          </a:p>
        </p:txBody>
      </p:sp>
      <p:sp>
        <p:nvSpPr>
          <p:cNvPr id="192" name="Shape 192"/>
          <p:cNvSpPr>
            <a:spLocks noGrp="1"/>
          </p:cNvSpPr>
          <p:nvPr>
            <p:ph type="body" sz="quarter" idx="1"/>
          </p:nvPr>
        </p:nvSpPr>
        <p:spPr>
          <a:prstGeom prst="rect">
            <a:avLst/>
          </a:prstGeom>
        </p:spPr>
        <p:txBody>
          <a:bodyPr/>
          <a:lstStyle/>
          <a:p>
            <a:pPr lvl="0">
              <a:defRPr sz="1800"/>
            </a:pPr>
            <a:r>
              <a:rPr sz="1000" dirty="0"/>
              <a:t>You can find lots more information about IRUS on our website, and if you’d like to contact us you can email us. We’re also on Twitter so feel free to follow us and contact us that way if you prefer.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pPr lvl="0"/>
            <a:endParaRPr/>
          </a:p>
        </p:txBody>
      </p:sp>
      <p:sp>
        <p:nvSpPr>
          <p:cNvPr id="69" name="Shape 69"/>
          <p:cNvSpPr>
            <a:spLocks noGrp="1"/>
          </p:cNvSpPr>
          <p:nvPr>
            <p:ph type="body" sz="quarter" idx="1"/>
          </p:nvPr>
        </p:nvSpPr>
        <p:spPr>
          <a:prstGeom prst="rect">
            <a:avLst/>
          </a:prstGeom>
        </p:spPr>
        <p:txBody>
          <a:bodyPr/>
          <a:lstStyle/>
          <a:p>
            <a:pPr lvl="0">
              <a:defRPr sz="1800"/>
            </a:pPr>
            <a:r>
              <a:rPr sz="1000" dirty="0"/>
              <a:t>IRUS-UK is a national aggregator of repository usage statistics. Its purpose is to collate and provide institutions with access to reliable, accurate standard-based usage statistics for their institutional repository. </a:t>
            </a:r>
          </a:p>
          <a:p>
            <a:pPr lvl="0">
              <a:defRPr sz="1800"/>
            </a:pPr>
            <a:endParaRPr sz="1000" dirty="0"/>
          </a:p>
          <a:p>
            <a:pPr lvl="0">
              <a:defRPr sz="1800"/>
            </a:pPr>
            <a:r>
              <a:rPr sz="1000" dirty="0"/>
              <a:t>This enables them to gain a better understanding of the usage of their institution's research, which they can then share with key internal and external stakeholders. </a:t>
            </a:r>
          </a:p>
          <a:p>
            <a:pPr lvl="0">
              <a:defRPr sz="1800"/>
            </a:pPr>
            <a:endParaRPr sz="1000" dirty="0"/>
          </a:p>
          <a:p>
            <a:pPr lvl="0">
              <a:defRPr sz="1800"/>
            </a:pPr>
            <a:r>
              <a:rPr sz="1000" dirty="0"/>
              <a:t>IRUS-UK collects data on all downloads from the institutional repository, (not just articles), and processes the data into COUNTER-compliant usage statistics.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p>
            <a:pPr lvl="0">
              <a:defRPr sz="1800"/>
            </a:pPr>
            <a:r>
              <a:rPr sz="1000" dirty="0"/>
              <a:t>IRUS-UK is funded by Jisc as part of the Repository Shared Services Project, which includes services to support all stages of workflows for UK institutional repositories such as deposit, metadata, discovery, and usage statistics. </a:t>
            </a:r>
          </a:p>
          <a:p>
            <a:pPr lvl="0">
              <a:defRPr sz="1800"/>
            </a:pPr>
            <a:endParaRPr sz="1000" dirty="0"/>
          </a:p>
          <a:p>
            <a:pPr lvl="0">
              <a:defRPr sz="1800"/>
            </a:pPr>
            <a:r>
              <a:rPr sz="1000" dirty="0"/>
              <a:t>The IRUS-UK team is a consortium </a:t>
            </a:r>
            <a:r>
              <a:rPr sz="1000" dirty="0" err="1"/>
              <a:t>utilising</a:t>
            </a:r>
            <a:r>
              <a:rPr sz="1000" dirty="0"/>
              <a:t> expertise from the same group supporting JUSP, the Journal Usage Statistics Portal. This includes:</a:t>
            </a:r>
          </a:p>
          <a:p>
            <a:pPr lvl="0">
              <a:defRPr sz="1800"/>
            </a:pPr>
            <a:r>
              <a:rPr sz="1000" dirty="0"/>
              <a:t>Jisc, who host the service and provide project and service management</a:t>
            </a:r>
          </a:p>
          <a:p>
            <a:pPr lvl="0">
              <a:defRPr sz="1800"/>
            </a:pPr>
            <a:r>
              <a:rPr sz="1000" dirty="0" err="1"/>
              <a:t>Cranfield</a:t>
            </a:r>
            <a:r>
              <a:rPr sz="1000" dirty="0"/>
              <a:t> University, who provide technical development</a:t>
            </a:r>
          </a:p>
          <a:p>
            <a:pPr lvl="0">
              <a:defRPr sz="1800"/>
            </a:pPr>
            <a:r>
              <a:rPr sz="1000" dirty="0"/>
              <a:t>Evidence Base at Birmingham City University, who support evaluation and user engagement  </a:t>
            </a:r>
          </a:p>
        </p:txBody>
      </p:sp>
    </p:spTree>
    <p:extLst>
      <p:ext uri="{BB962C8B-B14F-4D97-AF65-F5344CB8AC3E}">
        <p14:creationId xmlns:p14="http://schemas.microsoft.com/office/powerpoint/2010/main" val="428934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pPr lvl="0"/>
            <a:endParaRPr/>
          </a:p>
        </p:txBody>
      </p:sp>
      <p:sp>
        <p:nvSpPr>
          <p:cNvPr id="186" name="Shape 186"/>
          <p:cNvSpPr>
            <a:spLocks noGrp="1"/>
          </p:cNvSpPr>
          <p:nvPr>
            <p:ph type="body" sz="quarter" idx="1"/>
          </p:nvPr>
        </p:nvSpPr>
        <p:spPr>
          <a:prstGeom prst="rect">
            <a:avLst/>
          </a:prstGeom>
        </p:spPr>
        <p:txBody>
          <a:bodyPr/>
          <a:lstStyle/>
          <a:p>
            <a:pPr lvl="0">
              <a:defRPr sz="1800"/>
            </a:pPr>
            <a:endParaRPr sz="2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xfrm>
            <a:off x="1111514" y="5429965"/>
            <a:ext cx="4890665" cy="4442698"/>
          </a:xfrm>
          <a:prstGeom prst="rect">
            <a:avLst/>
          </a:prstGeom>
        </p:spPr>
        <p:txBody>
          <a:bodyPr/>
          <a:lstStyle/>
          <a:p>
            <a:pPr lvl="0">
              <a:defRPr sz="1800"/>
            </a:pPr>
            <a:r>
              <a:rPr sz="1000" dirty="0"/>
              <a:t>IRUS works by adding a small piece of code to repository software which employs the ‘Tracker Protocol’. The tracker is available for DSpace, EPrints, and we have implementation guidelines for Fedora. </a:t>
            </a:r>
          </a:p>
          <a:p>
            <a:pPr lvl="0">
              <a:defRPr sz="1800"/>
            </a:pPr>
            <a:endParaRPr sz="1000" dirty="0"/>
          </a:p>
          <a:p>
            <a:pPr lvl="0">
              <a:defRPr sz="1800"/>
            </a:pPr>
            <a:r>
              <a:rPr sz="1000" dirty="0"/>
              <a:t>The tracker gathers basic data for each download and sends it to the IRUS-UK server. The tracker protocol adheres to Release 4 of the COUNTER Code of Practice for e-Resources and Release 1 of the COUNTER Code of Practice for Articles. </a:t>
            </a:r>
          </a:p>
          <a:p>
            <a:pPr lvl="0">
              <a:defRPr sz="1800"/>
            </a:pPr>
            <a:endParaRPr sz="1000" dirty="0"/>
          </a:p>
          <a:p>
            <a:pPr lvl="0">
              <a:defRPr sz="1800"/>
            </a:pPr>
            <a:r>
              <a:rPr sz="1000" dirty="0"/>
              <a:t>On a daily basis, the data goes through a number of filters and checks before being added to the portal, and is then reviewed again at the end of each month. These process help ensure robot activity or other unusual activity is spotted and removed to improve the accuracy of the data.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defRPr sz="1800"/>
            </a:pPr>
            <a:r>
              <a:rPr sz="1000" dirty="0"/>
              <a:t>IRUS works by adding a small piece of code to repository software which employs the ‘Tracker Protocol’. The tracker is available for DSpace, EPrints, and we have implementation guidelines for Fedora. </a:t>
            </a:r>
          </a:p>
          <a:p>
            <a:pPr lvl="0">
              <a:defRPr sz="1800"/>
            </a:pPr>
            <a:endParaRPr sz="1000" dirty="0"/>
          </a:p>
          <a:p>
            <a:pPr lvl="0">
              <a:defRPr sz="1800"/>
            </a:pPr>
            <a:r>
              <a:rPr sz="1000" dirty="0"/>
              <a:t>The tracker gathers basic data for each download and sends it to the IRUS-UK server. The tracker protocol adheres to Release 4 of the COUNTER Code of Practice for e-Resources and Release 1 of the COUNTER Code of Practice for Articles. </a:t>
            </a:r>
          </a:p>
          <a:p>
            <a:pPr lvl="0">
              <a:defRPr sz="1800"/>
            </a:pPr>
            <a:endParaRPr sz="1000" dirty="0"/>
          </a:p>
          <a:p>
            <a:pPr lvl="0">
              <a:defRPr sz="1800"/>
            </a:pPr>
            <a:r>
              <a:rPr sz="1000" dirty="0"/>
              <a:t>On a daily basis, the data goes through a number of filters and checks before being added to the portal, and is then reviewed again at the end of each month. These process help ensure robot activity or other unusual activity is spotted and removed to improve the accuracy of the data.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defRPr sz="1800"/>
            </a:pPr>
            <a:r>
              <a:rPr sz="1000" dirty="0"/>
              <a:t>IRUS works by adding a small piece of code to repository software which employs the ‘Tracker Protocol’. The tracker is available for DSpace, EPrints, and we have implementation guidelines for Fedora. </a:t>
            </a:r>
          </a:p>
          <a:p>
            <a:pPr lvl="0">
              <a:defRPr sz="1800"/>
            </a:pPr>
            <a:endParaRPr sz="1000" dirty="0"/>
          </a:p>
          <a:p>
            <a:pPr lvl="0">
              <a:defRPr sz="1800"/>
            </a:pPr>
            <a:r>
              <a:rPr sz="1000" dirty="0"/>
              <a:t>The tracker gathers basic data for each download and sends it to the IRUS-UK server. The tracker protocol adheres to Release 4 of the COUNTER Code of Practice for e-Resources and Release 1 of the COUNTER Code of Practice for Articles. </a:t>
            </a:r>
          </a:p>
          <a:p>
            <a:pPr lvl="0">
              <a:defRPr sz="1800"/>
            </a:pPr>
            <a:endParaRPr sz="1000" dirty="0"/>
          </a:p>
          <a:p>
            <a:pPr lvl="0">
              <a:defRPr sz="1800"/>
            </a:pPr>
            <a:r>
              <a:rPr sz="1000" dirty="0"/>
              <a:t>On a daily basis, the data goes through a number of filters and checks before being added to the portal, and is then reviewed again at the end of each month. These process help ensure robot activity or other unusual activity is spotted and removed to improve the accuracy of the data.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7849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7737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419C8D-6018-430C-8D7C-3E7F4B5B9342}"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14235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419C8D-6018-430C-8D7C-3E7F4B5B9342}"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308706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419C8D-6018-430C-8D7C-3E7F4B5B9342}"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46947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419C8D-6018-430C-8D7C-3E7F4B5B9342}"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8220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19C8D-6018-430C-8D7C-3E7F4B5B9342}" type="datetimeFigureOut">
              <a:rPr lang="en-GB" smtClean="0"/>
              <a:t>17/05/2018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210917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419C8D-6018-430C-8D7C-3E7F4B5B9342}" type="datetimeFigureOut">
              <a:rPr lang="en-GB" smtClean="0"/>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292721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419C8D-6018-430C-8D7C-3E7F4B5B9342}" type="datetimeFigureOut">
              <a:rPr lang="en-GB" smtClean="0"/>
              <a:t>17/05/2018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429478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419C8D-6018-430C-8D7C-3E7F4B5B9342}" type="datetimeFigureOut">
              <a:rPr lang="en-GB" smtClean="0"/>
              <a:t>17/05/2018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372037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19C8D-6018-430C-8D7C-3E7F4B5B9342}" type="datetimeFigureOut">
              <a:rPr lang="en-GB" smtClean="0"/>
              <a:t>17/05/2018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88197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19C8D-6018-430C-8D7C-3E7F4B5B9342}" type="datetimeFigureOut">
              <a:rPr lang="en-GB" smtClean="0"/>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59221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19C8D-6018-430C-8D7C-3E7F4B5B9342}" type="datetimeFigureOut">
              <a:rPr lang="en-GB" smtClean="0"/>
              <a:t>17/05/2018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412488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19C8D-6018-430C-8D7C-3E7F4B5B9342}" type="datetimeFigureOut">
              <a:rPr lang="en-GB" smtClean="0"/>
              <a:t>17/05/2018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86CB4B4D-7CA3-9044-876B-883B54F8677D}" type="slidenum">
              <a:rPr lang="en-GB" smtClean="0"/>
              <a:t>‹#›</a:t>
            </a:fld>
            <a:endParaRPr lang="en-GB"/>
          </a:p>
        </p:txBody>
      </p:sp>
    </p:spTree>
    <p:extLst>
      <p:ext uri="{BB962C8B-B14F-4D97-AF65-F5344CB8AC3E}">
        <p14:creationId xmlns:p14="http://schemas.microsoft.com/office/powerpoint/2010/main" val="1368696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niso.org/workrooms/sush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irus.mimas.ac.uk/api/sushilite/v1_7/Client/" TargetMode="External"/><Relationship Id="rId4" Type="http://schemas.openxmlformats.org/officeDocument/2006/relationships/hyperlink" Target="http://www.niso.org/workrooms/sushi/sushi_li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irus.mimas.ac.uk/" TargetMode="External"/><Relationship Id="rId7" Type="http://schemas.openxmlformats.org/officeDocument/2006/relationships/hyperlink" Target="http://www.twitter.com/projectCOUN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projectcounter.org/" TargetMode="External"/><Relationship Id="rId5" Type="http://schemas.openxmlformats.org/officeDocument/2006/relationships/hyperlink" Target="http://www.twitter.com/IRUSNEWS" TargetMode="External"/><Relationship Id="rId4" Type="http://schemas.openxmlformats.org/officeDocument/2006/relationships/hyperlink" Target="mailto:irus@mimas.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projectcounter.org/code_practic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projectcounter.org/usage_factor.html" TargetMode="External"/><Relationship Id="rId4" Type="http://schemas.openxmlformats.org/officeDocument/2006/relationships/hyperlink" Target="http://www.projectcounter.org/counterarticle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rus.mimas.ac.uk/documents/TrackerProtocol-V3-2017-03-2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projectcounter.org/code_practic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projectcounter.org/r4/APPJ.pdf" TargetMode="External"/><Relationship Id="rId4" Type="http://schemas.openxmlformats.org/officeDocument/2006/relationships/hyperlink" Target="http://www.projectcounter.org/counterarticle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subTitle" idx="1"/>
          </p:nvPr>
        </p:nvSpPr>
        <p:spPr>
          <a:xfrm>
            <a:off x="827074" y="3276600"/>
            <a:ext cx="7416826" cy="1066800"/>
          </a:xfrm>
          <a:prstGeom prst="rect">
            <a:avLst/>
          </a:prstGeom>
        </p:spPr>
        <p:txBody>
          <a:bodyPr>
            <a:noAutofit/>
          </a:bodyPr>
          <a:lstStyle/>
          <a:p>
            <a:r>
              <a:rPr lang="en-GB" dirty="0"/>
              <a:t> </a:t>
            </a:r>
            <a:r>
              <a:rPr lang="en-GB" b="1" dirty="0"/>
              <a:t>Standardised usage statistics from repositories (IRUS)</a:t>
            </a:r>
            <a:endParaRPr sz="3200" b="1" dirty="0">
              <a:solidFill>
                <a:schemeClr val="tx1"/>
              </a:solidFill>
            </a:endParaRPr>
          </a:p>
        </p:txBody>
      </p:sp>
      <p:sp>
        <p:nvSpPr>
          <p:cNvPr id="50" name="Shape 50"/>
          <p:cNvSpPr/>
          <p:nvPr/>
        </p:nvSpPr>
        <p:spPr>
          <a:xfrm>
            <a:off x="990599" y="5013325"/>
            <a:ext cx="6553201"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r>
              <a:rPr lang="en-GB" b="1" dirty="0">
                <a:solidFill>
                  <a:srgbClr val="16B4CD"/>
                </a:solidFill>
                <a:latin typeface="Trebuchet MS"/>
                <a:ea typeface="Trebuchet MS"/>
                <a:cs typeface="Trebuchet MS"/>
                <a:sym typeface="Trebuchet MS"/>
              </a:rPr>
              <a:t>Ross </a:t>
            </a:r>
            <a:r>
              <a:rPr lang="en-GB" b="1" dirty="0" err="1">
                <a:solidFill>
                  <a:srgbClr val="16B4CD"/>
                </a:solidFill>
                <a:latin typeface="Trebuchet MS"/>
                <a:ea typeface="Trebuchet MS"/>
                <a:cs typeface="Trebuchet MS"/>
                <a:sym typeface="Trebuchet MS"/>
              </a:rPr>
              <a:t>MacIntyre</a:t>
            </a:r>
            <a:r>
              <a:rPr lang="en-GB" b="1" dirty="0">
                <a:solidFill>
                  <a:srgbClr val="16B4CD"/>
                </a:solidFill>
                <a:latin typeface="Trebuchet MS"/>
                <a:ea typeface="Trebuchet MS"/>
                <a:cs typeface="Trebuchet MS"/>
                <a:sym typeface="Trebuchet MS"/>
              </a:rPr>
              <a:t>, Head library analytics services, </a:t>
            </a:r>
            <a:r>
              <a:rPr lang="en-GB" b="1" dirty="0" err="1">
                <a:solidFill>
                  <a:srgbClr val="16B4CD"/>
                </a:solidFill>
                <a:latin typeface="Trebuchet MS"/>
                <a:ea typeface="Trebuchet MS"/>
                <a:cs typeface="Trebuchet MS"/>
                <a:sym typeface="Trebuchet MS"/>
              </a:rPr>
              <a:t>Jisc</a:t>
            </a:r>
            <a:endParaRPr lang="en-GB" b="1" dirty="0">
              <a:solidFill>
                <a:srgbClr val="16B4CD"/>
              </a:solidFill>
              <a:latin typeface="Trebuchet MS"/>
              <a:ea typeface="Trebuchet MS"/>
              <a:cs typeface="Trebuchet MS"/>
              <a:sym typeface="Trebuchet MS"/>
            </a:endParaRPr>
          </a:p>
          <a:p>
            <a:pPr algn="ctr"/>
            <a:r>
              <a:rPr lang="en-GB" b="1" dirty="0">
                <a:solidFill>
                  <a:srgbClr val="16B4CD"/>
                </a:solidFill>
                <a:latin typeface="Trebuchet MS"/>
                <a:ea typeface="Trebuchet MS"/>
                <a:cs typeface="Trebuchet MS"/>
                <a:sym typeface="Trebuchet MS"/>
              </a:rPr>
              <a:t>COAR Workshop</a:t>
            </a:r>
            <a:r>
              <a:rPr lang="en-GB" b="1" dirty="0">
                <a:solidFill>
                  <a:srgbClr val="16B4CD"/>
                </a:solidFill>
                <a:latin typeface="Trebuchet MS"/>
                <a:sym typeface="Trebuchet MS"/>
              </a:rPr>
              <a:t>: </a:t>
            </a:r>
            <a:r>
              <a:rPr lang="en-GB" b="1" dirty="0">
                <a:solidFill>
                  <a:srgbClr val="16B4CD"/>
                </a:solidFill>
                <a:latin typeface="Trebuchet MS"/>
              </a:rPr>
              <a:t> On the Road to New Metrics </a:t>
            </a:r>
            <a:r>
              <a:rPr lang="en-GB" dirty="0"/>
              <a:t>	</a:t>
            </a:r>
          </a:p>
          <a:p>
            <a:pPr lvl="0" algn="ctr"/>
            <a:r>
              <a:rPr lang="en-GB" b="1" dirty="0">
                <a:solidFill>
                  <a:srgbClr val="16B4CD"/>
                </a:solidFill>
                <a:latin typeface="Trebuchet MS"/>
                <a:ea typeface="Trebuchet MS"/>
                <a:cs typeface="Trebuchet MS"/>
                <a:sym typeface="Trebuchet MS"/>
              </a:rPr>
              <a:t>Hamburg, May 2018</a:t>
            </a:r>
            <a:endParaRPr b="1" dirty="0">
              <a:solidFill>
                <a:srgbClr val="16B4CD"/>
              </a:solidFill>
              <a:latin typeface="Trebuchet MS"/>
              <a:ea typeface="Trebuchet MS"/>
              <a:cs typeface="Trebuchet MS"/>
              <a:sym typeface="Trebuchet MS"/>
            </a:endParaRPr>
          </a:p>
        </p:txBody>
      </p:sp>
      <p:pic>
        <p:nvPicPr>
          <p:cNvPr id="51" name="image1.jpeg"/>
          <p:cNvPicPr/>
          <p:nvPr/>
        </p:nvPicPr>
        <p:blipFill>
          <a:blip r:embed="rId3">
            <a:extLst/>
          </a:blip>
          <a:stretch>
            <a:fillRect/>
          </a:stretch>
        </p:blipFill>
        <p:spPr>
          <a:xfrm>
            <a:off x="457200" y="1371600"/>
            <a:ext cx="4387850" cy="1584326"/>
          </a:xfrm>
          <a:prstGeom prst="rect">
            <a:avLst/>
          </a:prstGeom>
          <a:ln w="12700">
            <a:miter lim="400000"/>
          </a:ln>
        </p:spPr>
      </p:pic>
      <p:pic>
        <p:nvPicPr>
          <p:cNvPr id="52" name="image2.png" descr="Jisc logo"/>
          <p:cNvPicPr/>
          <p:nvPr/>
        </p:nvPicPr>
        <p:blipFill>
          <a:blip r:embed="rId4">
            <a:extLst/>
          </a:blip>
          <a:stretch>
            <a:fillRect/>
          </a:stretch>
        </p:blipFill>
        <p:spPr>
          <a:xfrm>
            <a:off x="3923927" y="332655"/>
            <a:ext cx="1008113" cy="561899"/>
          </a:xfrm>
          <a:prstGeom prst="rect">
            <a:avLst/>
          </a:prstGeom>
          <a:ln w="12700">
            <a:miter lim="400000"/>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438104"/>
            <a:ext cx="2981741" cy="1228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549275" y="333374"/>
            <a:ext cx="8042275" cy="648001"/>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dirty="0">
                <a:solidFill>
                  <a:srgbClr val="16B4CD"/>
                </a:solidFill>
              </a:rPr>
              <a:t>Viewing</a:t>
            </a:r>
            <a:r>
              <a:rPr lang="en-GB" sz="3200" b="1" dirty="0">
                <a:solidFill>
                  <a:srgbClr val="16B4CD"/>
                </a:solidFill>
              </a:rPr>
              <a:t>/retrieving</a:t>
            </a:r>
            <a:r>
              <a:rPr sz="3200" b="1" dirty="0">
                <a:solidFill>
                  <a:srgbClr val="16B4CD"/>
                </a:solidFill>
              </a:rPr>
              <a:t> IRUS</a:t>
            </a:r>
            <a:r>
              <a:rPr lang="en-GB" sz="3200" b="1" dirty="0">
                <a:solidFill>
                  <a:srgbClr val="16B4CD"/>
                </a:solidFill>
              </a:rPr>
              <a:t>-UK</a:t>
            </a:r>
            <a:r>
              <a:rPr sz="3200" b="1" dirty="0">
                <a:solidFill>
                  <a:srgbClr val="16B4CD"/>
                </a:solidFill>
              </a:rPr>
              <a:t> </a:t>
            </a:r>
            <a:r>
              <a:rPr lang="en-GB" sz="3200" b="1" dirty="0">
                <a:solidFill>
                  <a:srgbClr val="16B4CD"/>
                </a:solidFill>
              </a:rPr>
              <a:t>statistics</a:t>
            </a:r>
            <a:endParaRPr sz="3200" b="1" dirty="0">
              <a:solidFill>
                <a:srgbClr val="16B4CD"/>
              </a:solidFill>
            </a:endParaRPr>
          </a:p>
        </p:txBody>
      </p:sp>
      <p:sp>
        <p:nvSpPr>
          <p:cNvPr id="86" name="Shape 86"/>
          <p:cNvSpPr>
            <a:spLocks noGrp="1"/>
          </p:cNvSpPr>
          <p:nvPr>
            <p:ph idx="1"/>
          </p:nvPr>
        </p:nvSpPr>
        <p:spPr>
          <a:xfrm>
            <a:off x="549275" y="1196751"/>
            <a:ext cx="8042275" cy="4746849"/>
          </a:xfrm>
          <a:prstGeom prst="rect">
            <a:avLst/>
          </a:prstGeom>
        </p:spPr>
        <p:txBody>
          <a:bodyPr lIns="0" tIns="0" rIns="0" bIns="0">
            <a:normAutofit fontScale="92500"/>
          </a:bodyPr>
          <a:lstStyle/>
          <a:p>
            <a:pPr marL="400050" lvl="0">
              <a:spcBef>
                <a:spcPts val="500"/>
              </a:spcBef>
              <a:buClr>
                <a:srgbClr val="808080"/>
              </a:buClr>
              <a:defRPr sz="1800"/>
            </a:pPr>
            <a:r>
              <a:rPr sz="2400" dirty="0"/>
              <a:t>Web User Interface - The IRUS-UK Portal</a:t>
            </a:r>
          </a:p>
          <a:p>
            <a:pPr lvl="1">
              <a:spcBef>
                <a:spcPts val="400"/>
              </a:spcBef>
              <a:buClr>
                <a:srgbClr val="808080"/>
              </a:buClr>
              <a:defRPr sz="1800"/>
            </a:pPr>
            <a:r>
              <a:rPr sz="2000" dirty="0"/>
              <a:t>Access currently behind Shibboleth authentication/</a:t>
            </a:r>
            <a:r>
              <a:rPr sz="2000" dirty="0" err="1"/>
              <a:t>authorisation</a:t>
            </a:r>
            <a:r>
              <a:rPr sz="2000" dirty="0"/>
              <a:t> </a:t>
            </a:r>
            <a:endParaRPr sz="2800" dirty="0"/>
          </a:p>
          <a:p>
            <a:pPr lvl="1">
              <a:spcBef>
                <a:spcPts val="400"/>
              </a:spcBef>
              <a:buClr>
                <a:srgbClr val="808080"/>
              </a:buClr>
              <a:defRPr sz="1800"/>
            </a:pPr>
            <a:r>
              <a:rPr sz="2000" dirty="0"/>
              <a:t>Wide range of views, slicing and dicing stats from the IRUS-UK database</a:t>
            </a:r>
            <a:endParaRPr sz="2800" dirty="0"/>
          </a:p>
          <a:p>
            <a:pPr lvl="1">
              <a:spcBef>
                <a:spcPts val="400"/>
              </a:spcBef>
              <a:buClr>
                <a:srgbClr val="808080"/>
              </a:buClr>
              <a:defRPr sz="1800"/>
            </a:pPr>
            <a:r>
              <a:rPr sz="2000" dirty="0"/>
              <a:t>Reports available for download as </a:t>
            </a:r>
            <a:r>
              <a:rPr lang="en-GB" sz="2000" dirty="0"/>
              <a:t>TSV/</a:t>
            </a:r>
            <a:r>
              <a:rPr sz="2000" dirty="0"/>
              <a:t>CSV/Excel spreadsheet files</a:t>
            </a:r>
            <a:endParaRPr sz="2400" dirty="0"/>
          </a:p>
          <a:p>
            <a:pPr marL="400050" lvl="0">
              <a:spcBef>
                <a:spcPts val="500"/>
              </a:spcBef>
              <a:buClr>
                <a:srgbClr val="808080"/>
              </a:buClr>
              <a:defRPr sz="1800"/>
            </a:pPr>
            <a:r>
              <a:rPr sz="2400" dirty="0"/>
              <a:t>SUSHI service</a:t>
            </a:r>
            <a:endParaRPr lang="en-GB" sz="2400" dirty="0"/>
          </a:p>
          <a:p>
            <a:pPr marL="840921" lvl="1">
              <a:spcBef>
                <a:spcPts val="500"/>
              </a:spcBef>
              <a:buClr>
                <a:srgbClr val="808080"/>
              </a:buClr>
              <a:defRPr sz="1800"/>
            </a:pPr>
            <a:r>
              <a:rPr lang="en-GB" sz="2400" dirty="0"/>
              <a:t>XML SOAP service</a:t>
            </a:r>
          </a:p>
          <a:p>
            <a:pPr marL="840921" lvl="1">
              <a:spcBef>
                <a:spcPts val="500"/>
              </a:spcBef>
              <a:buClr>
                <a:srgbClr val="808080"/>
              </a:buClr>
              <a:defRPr sz="1800"/>
            </a:pPr>
            <a:r>
              <a:rPr lang="en-GB" sz="2400" dirty="0"/>
              <a:t>for more info see: </a:t>
            </a:r>
            <a:r>
              <a:rPr lang="en-GB" sz="2400" dirty="0">
                <a:solidFill>
                  <a:srgbClr val="808080"/>
                </a:solidFill>
                <a:hlinkClick r:id="rId3"/>
              </a:rPr>
              <a:t>http://www.niso.org/workrooms/sushi/</a:t>
            </a:r>
            <a:r>
              <a:rPr lang="en-GB" sz="2400" dirty="0">
                <a:solidFill>
                  <a:srgbClr val="808080"/>
                </a:solidFill>
              </a:rPr>
              <a:t>  </a:t>
            </a:r>
            <a:endParaRPr sz="2400" dirty="0">
              <a:solidFill>
                <a:srgbClr val="808080"/>
              </a:solidFill>
            </a:endParaRPr>
          </a:p>
          <a:p>
            <a:pPr marL="400050" lvl="0">
              <a:spcBef>
                <a:spcPts val="500"/>
              </a:spcBef>
              <a:buClr>
                <a:srgbClr val="808080"/>
              </a:buClr>
              <a:defRPr sz="1800"/>
            </a:pPr>
            <a:r>
              <a:rPr sz="2400" dirty="0"/>
              <a:t>SUSHI Lite API</a:t>
            </a:r>
          </a:p>
          <a:p>
            <a:pPr lvl="1">
              <a:spcBef>
                <a:spcPts val="400"/>
              </a:spcBef>
              <a:buClr>
                <a:srgbClr val="808080"/>
              </a:buClr>
              <a:defRPr sz="1800"/>
            </a:pPr>
            <a:r>
              <a:rPr sz="2000" dirty="0"/>
              <a:t>Under development by the NISO SUSHI Lite Technical Report Working Group </a:t>
            </a:r>
            <a:r>
              <a:rPr sz="2000" dirty="0">
                <a:solidFill>
                  <a:srgbClr val="808080"/>
                </a:solidFill>
              </a:rPr>
              <a:t>(</a:t>
            </a:r>
            <a:r>
              <a:rPr sz="2000" dirty="0">
                <a:hlinkClick r:id="rId4"/>
              </a:rPr>
              <a:t>http://www.niso.org/workrooms/sushi/sushi_lite/</a:t>
            </a:r>
            <a:r>
              <a:rPr sz="2000" dirty="0">
                <a:solidFill>
                  <a:srgbClr val="808080"/>
                </a:solidFill>
              </a:rPr>
              <a:t>) </a:t>
            </a:r>
            <a:endParaRPr sz="2800" dirty="0"/>
          </a:p>
          <a:p>
            <a:pPr lvl="1">
              <a:spcBef>
                <a:spcPts val="400"/>
              </a:spcBef>
              <a:buClr>
                <a:srgbClr val="808080"/>
              </a:buClr>
              <a:defRPr sz="1800"/>
            </a:pPr>
            <a:r>
              <a:rPr sz="2000" dirty="0"/>
              <a:t>Allows retrieval of stats </a:t>
            </a:r>
            <a:r>
              <a:rPr lang="en-GB" sz="2000" dirty="0"/>
              <a:t>reports and </a:t>
            </a:r>
            <a:r>
              <a:rPr sz="2000" dirty="0"/>
              <a:t>snippets</a:t>
            </a:r>
            <a:r>
              <a:rPr lang="en-GB" sz="2000" dirty="0"/>
              <a:t> as JSON</a:t>
            </a:r>
            <a:r>
              <a:rPr sz="2000" dirty="0"/>
              <a:t> to be embedded into Repository (and other) web pages</a:t>
            </a:r>
            <a:r>
              <a:rPr lang="en-GB" sz="2000" dirty="0"/>
              <a:t>, or ingested into other services</a:t>
            </a:r>
          </a:p>
          <a:p>
            <a:pPr lvl="1">
              <a:spcBef>
                <a:spcPts val="400"/>
              </a:spcBef>
              <a:buClr>
                <a:srgbClr val="808080"/>
              </a:buClr>
              <a:defRPr sz="1800"/>
            </a:pPr>
            <a:r>
              <a:rPr lang="en-GB" sz="2000" dirty="0"/>
              <a:t>Example client: </a:t>
            </a:r>
            <a:r>
              <a:rPr lang="en-GB" sz="2000" dirty="0">
                <a:hlinkClick r:id="rId5"/>
              </a:rPr>
              <a:t>http://www.irus.mimas.ac.uk/api/sushilite/v1_7/Client/</a:t>
            </a:r>
            <a:r>
              <a:rPr lang="en-GB" sz="2000" dirty="0"/>
              <a:t> </a:t>
            </a:r>
            <a:endParaRPr sz="2000" dirty="0"/>
          </a:p>
        </p:txBody>
      </p:sp>
      <p:pic>
        <p:nvPicPr>
          <p:cNvPr id="87" name="image2.png" descr="Jisc logo"/>
          <p:cNvPicPr/>
          <p:nvPr/>
        </p:nvPicPr>
        <p:blipFill>
          <a:blip r:embed="rId6">
            <a:extLst/>
          </a:blip>
          <a:stretch>
            <a:fillRect/>
          </a:stretch>
        </p:blipFill>
        <p:spPr>
          <a:xfrm>
            <a:off x="4067943" y="6165303"/>
            <a:ext cx="581026" cy="323851"/>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549275" y="333373"/>
            <a:ext cx="8042275" cy="662670"/>
          </a:xfrm>
          <a:prstGeom prst="rect">
            <a:avLst/>
          </a:prstGeom>
        </p:spPr>
        <p:txBody>
          <a:bodyPr lIns="0" tIns="0" rIns="0" bIns="0">
            <a:normAutofit/>
          </a:bodyPr>
          <a:lstStyle>
            <a:lvl1pPr>
              <a:defRPr sz="3200" b="1">
                <a:solidFill>
                  <a:srgbClr val="16B4CD"/>
                </a:solidFill>
              </a:defRPr>
            </a:lvl1pPr>
          </a:lstStyle>
          <a:p>
            <a:pPr lvl="0">
              <a:defRPr sz="1800" b="0">
                <a:solidFill>
                  <a:srgbClr val="000000"/>
                </a:solidFill>
              </a:defRPr>
            </a:pPr>
            <a:r>
              <a:rPr sz="2800" dirty="0"/>
              <a:t>IRUS-UK: Home</a:t>
            </a:r>
            <a:endParaRPr sz="2800" b="1" dirty="0">
              <a:solidFill>
                <a:srgbClr val="16B4CD"/>
              </a:solidFill>
            </a:endParaRPr>
          </a:p>
        </p:txBody>
      </p:sp>
      <p:pic>
        <p:nvPicPr>
          <p:cNvPr id="99" name="image2.png" descr="Jisc logo"/>
          <p:cNvPicPr/>
          <p:nvPr/>
        </p:nvPicPr>
        <p:blipFill>
          <a:blip r:embed="rId3">
            <a:extLst/>
          </a:blip>
          <a:stretch>
            <a:fillRect/>
          </a:stretch>
        </p:blipFill>
        <p:spPr>
          <a:xfrm>
            <a:off x="4067943" y="6165303"/>
            <a:ext cx="581026" cy="323851"/>
          </a:xfrm>
          <a:prstGeom prst="rect">
            <a:avLst/>
          </a:prstGeom>
          <a:ln w="12700">
            <a:miter lim="400000"/>
          </a:ln>
        </p:spPr>
      </p:pic>
      <p:pic>
        <p:nvPicPr>
          <p:cNvPr id="4" name="Picture 3">
            <a:extLst>
              <a:ext uri="{FF2B5EF4-FFF2-40B4-BE49-F238E27FC236}">
                <a16:creationId xmlns:a16="http://schemas.microsoft.com/office/drawing/2014/main" id="{78703612-1427-47D8-9F0C-F97C678EE562}"/>
              </a:ext>
            </a:extLst>
          </p:cNvPr>
          <p:cNvPicPr>
            <a:picLocks noChangeAspect="1"/>
          </p:cNvPicPr>
          <p:nvPr/>
        </p:nvPicPr>
        <p:blipFill>
          <a:blip r:embed="rId4"/>
          <a:stretch>
            <a:fillRect/>
          </a:stretch>
        </p:blipFill>
        <p:spPr>
          <a:xfrm>
            <a:off x="0" y="1029714"/>
            <a:ext cx="9144000" cy="51409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549275" y="333373"/>
            <a:ext cx="8042275" cy="647355"/>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dirty="0">
                <a:solidFill>
                  <a:srgbClr val="16B4CD"/>
                </a:solidFill>
              </a:rPr>
              <a:t>IRUS-UK: Repository Report 1</a:t>
            </a:r>
          </a:p>
        </p:txBody>
      </p:sp>
      <p:pic>
        <p:nvPicPr>
          <p:cNvPr id="117" name="image2.png" descr="Jisc logo"/>
          <p:cNvPicPr/>
          <p:nvPr/>
        </p:nvPicPr>
        <p:blipFill>
          <a:blip r:embed="rId3">
            <a:extLst/>
          </a:blip>
          <a:stretch>
            <a:fillRect/>
          </a:stretch>
        </p:blipFill>
        <p:spPr>
          <a:xfrm>
            <a:off x="4067943" y="6165303"/>
            <a:ext cx="581026" cy="323851"/>
          </a:xfrm>
          <a:prstGeom prst="rect">
            <a:avLst/>
          </a:prstGeom>
          <a:ln w="12700">
            <a:miter lim="400000"/>
          </a:ln>
        </p:spPr>
      </p:pic>
      <p:pic>
        <p:nvPicPr>
          <p:cNvPr id="3" name="Picture 2">
            <a:extLst>
              <a:ext uri="{FF2B5EF4-FFF2-40B4-BE49-F238E27FC236}">
                <a16:creationId xmlns:a16="http://schemas.microsoft.com/office/drawing/2014/main" id="{E91A9FFA-D4C9-48E6-837B-BD66591E9142}"/>
              </a:ext>
            </a:extLst>
          </p:cNvPr>
          <p:cNvPicPr>
            <a:picLocks noChangeAspect="1"/>
          </p:cNvPicPr>
          <p:nvPr/>
        </p:nvPicPr>
        <p:blipFill>
          <a:blip r:embed="rId4"/>
          <a:stretch>
            <a:fillRect/>
          </a:stretch>
        </p:blipFill>
        <p:spPr>
          <a:xfrm>
            <a:off x="0" y="958957"/>
            <a:ext cx="9144000" cy="51409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549275" y="333373"/>
            <a:ext cx="8042275" cy="647355"/>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a:solidFill>
                  <a:srgbClr val="16B4CD"/>
                </a:solidFill>
              </a:rPr>
              <a:t>IRUS-UK: Item Report 1</a:t>
            </a:r>
          </a:p>
        </p:txBody>
      </p:sp>
      <p:pic>
        <p:nvPicPr>
          <p:cNvPr id="123" name="image2.png" descr="Jisc logo"/>
          <p:cNvPicPr/>
          <p:nvPr/>
        </p:nvPicPr>
        <p:blipFill>
          <a:blip r:embed="rId3">
            <a:extLst/>
          </a:blip>
          <a:stretch>
            <a:fillRect/>
          </a:stretch>
        </p:blipFill>
        <p:spPr>
          <a:xfrm>
            <a:off x="4067943" y="6165303"/>
            <a:ext cx="581026" cy="323851"/>
          </a:xfrm>
          <a:prstGeom prst="rect">
            <a:avLst/>
          </a:prstGeom>
          <a:ln w="12700">
            <a:miter lim="400000"/>
          </a:ln>
        </p:spPr>
      </p:pic>
      <p:pic>
        <p:nvPicPr>
          <p:cNvPr id="3" name="Picture 2">
            <a:extLst>
              <a:ext uri="{FF2B5EF4-FFF2-40B4-BE49-F238E27FC236}">
                <a16:creationId xmlns:a16="http://schemas.microsoft.com/office/drawing/2014/main" id="{8A5F1521-6C47-476E-92FF-86FA7B075844}"/>
              </a:ext>
            </a:extLst>
          </p:cNvPr>
          <p:cNvPicPr>
            <a:picLocks noChangeAspect="1"/>
          </p:cNvPicPr>
          <p:nvPr/>
        </p:nvPicPr>
        <p:blipFill>
          <a:blip r:embed="rId4"/>
          <a:stretch>
            <a:fillRect/>
          </a:stretch>
        </p:blipFill>
        <p:spPr>
          <a:xfrm>
            <a:off x="0" y="980728"/>
            <a:ext cx="9144000" cy="51409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549275" y="333373"/>
            <a:ext cx="8042275" cy="647355"/>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a:solidFill>
                  <a:srgbClr val="16B4CD"/>
                </a:solidFill>
              </a:rPr>
              <a:t>IRUS-UK: Item Statistics</a:t>
            </a:r>
          </a:p>
        </p:txBody>
      </p:sp>
      <p:pic>
        <p:nvPicPr>
          <p:cNvPr id="153" name="image2.png" descr="Jisc logo"/>
          <p:cNvPicPr/>
          <p:nvPr/>
        </p:nvPicPr>
        <p:blipFill>
          <a:blip r:embed="rId3">
            <a:extLst/>
          </a:blip>
          <a:stretch>
            <a:fillRect/>
          </a:stretch>
        </p:blipFill>
        <p:spPr>
          <a:xfrm>
            <a:off x="4067943" y="6165303"/>
            <a:ext cx="581026" cy="323851"/>
          </a:xfrm>
          <a:prstGeom prst="rect">
            <a:avLst/>
          </a:prstGeom>
          <a:ln w="12700">
            <a:miter lim="400000"/>
          </a:ln>
        </p:spPr>
      </p:pic>
      <p:pic>
        <p:nvPicPr>
          <p:cNvPr id="3" name="Picture 2">
            <a:extLst>
              <a:ext uri="{FF2B5EF4-FFF2-40B4-BE49-F238E27FC236}">
                <a16:creationId xmlns:a16="http://schemas.microsoft.com/office/drawing/2014/main" id="{B5BD2BCF-5912-4DFC-855C-3F0544F91D06}"/>
              </a:ext>
            </a:extLst>
          </p:cNvPr>
          <p:cNvPicPr>
            <a:picLocks noChangeAspect="1"/>
          </p:cNvPicPr>
          <p:nvPr/>
        </p:nvPicPr>
        <p:blipFill>
          <a:blip r:embed="rId4"/>
          <a:stretch>
            <a:fillRect/>
          </a:stretch>
        </p:blipFill>
        <p:spPr>
          <a:xfrm>
            <a:off x="-1588" y="980728"/>
            <a:ext cx="9144000" cy="51409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549275" y="333373"/>
            <a:ext cx="8042275" cy="647355"/>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dirty="0">
                <a:solidFill>
                  <a:srgbClr val="16B4CD"/>
                </a:solidFill>
              </a:rPr>
              <a:t>IRUS-UK: </a:t>
            </a:r>
            <a:r>
              <a:rPr lang="en-GB" sz="3200" b="1" dirty="0">
                <a:solidFill>
                  <a:srgbClr val="16B4CD"/>
                </a:solidFill>
              </a:rPr>
              <a:t>ORCID</a:t>
            </a:r>
            <a:endParaRPr sz="3200" b="1" dirty="0">
              <a:solidFill>
                <a:srgbClr val="16B4CD"/>
              </a:solidFill>
            </a:endParaRPr>
          </a:p>
        </p:txBody>
      </p:sp>
      <p:pic>
        <p:nvPicPr>
          <p:cNvPr id="153" name="image2.png" descr="Jisc logo"/>
          <p:cNvPicPr/>
          <p:nvPr/>
        </p:nvPicPr>
        <p:blipFill>
          <a:blip r:embed="rId3">
            <a:extLst/>
          </a:blip>
          <a:stretch>
            <a:fillRect/>
          </a:stretch>
        </p:blipFill>
        <p:spPr>
          <a:xfrm>
            <a:off x="4067943" y="6165303"/>
            <a:ext cx="581026" cy="323851"/>
          </a:xfrm>
          <a:prstGeom prst="rect">
            <a:avLst/>
          </a:prstGeom>
          <a:ln w="12700">
            <a:miter lim="400000"/>
          </a:ln>
        </p:spPr>
      </p:pic>
      <p:pic>
        <p:nvPicPr>
          <p:cNvPr id="4" name="Picture 3">
            <a:extLst>
              <a:ext uri="{FF2B5EF4-FFF2-40B4-BE49-F238E27FC236}">
                <a16:creationId xmlns:a16="http://schemas.microsoft.com/office/drawing/2014/main" id="{BC5D8788-FFE5-40D4-8823-B63D462081BF}"/>
              </a:ext>
            </a:extLst>
          </p:cNvPr>
          <p:cNvPicPr>
            <a:picLocks noChangeAspect="1"/>
          </p:cNvPicPr>
          <p:nvPr/>
        </p:nvPicPr>
        <p:blipFill>
          <a:blip r:embed="rId4"/>
          <a:stretch>
            <a:fillRect/>
          </a:stretch>
        </p:blipFill>
        <p:spPr>
          <a:xfrm>
            <a:off x="-21002" y="1002542"/>
            <a:ext cx="9144000" cy="5140990"/>
          </a:xfrm>
          <a:prstGeom prst="rect">
            <a:avLst/>
          </a:prstGeom>
        </p:spPr>
      </p:pic>
    </p:spTree>
    <p:extLst>
      <p:ext uri="{BB962C8B-B14F-4D97-AF65-F5344CB8AC3E}">
        <p14:creationId xmlns:p14="http://schemas.microsoft.com/office/powerpoint/2010/main" val="7478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549275" y="333373"/>
            <a:ext cx="8042275" cy="647355"/>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dirty="0">
                <a:solidFill>
                  <a:srgbClr val="16B4CD"/>
                </a:solidFill>
              </a:rPr>
              <a:t>IRUS-UK: </a:t>
            </a:r>
            <a:r>
              <a:rPr lang="en-GB" sz="3200" b="1" dirty="0">
                <a:solidFill>
                  <a:srgbClr val="16B4CD"/>
                </a:solidFill>
              </a:rPr>
              <a:t>Visualisation - Ingest Statistics</a:t>
            </a:r>
            <a:endParaRPr sz="3200" b="1" dirty="0">
              <a:solidFill>
                <a:srgbClr val="16B4CD"/>
              </a:solidFill>
            </a:endParaRPr>
          </a:p>
        </p:txBody>
      </p:sp>
      <p:pic>
        <p:nvPicPr>
          <p:cNvPr id="153" name="image2.png" descr="Jisc logo"/>
          <p:cNvPicPr/>
          <p:nvPr/>
        </p:nvPicPr>
        <p:blipFill>
          <a:blip r:embed="rId3">
            <a:extLst/>
          </a:blip>
          <a:stretch>
            <a:fillRect/>
          </a:stretch>
        </p:blipFill>
        <p:spPr>
          <a:xfrm>
            <a:off x="4067943" y="6165303"/>
            <a:ext cx="581026" cy="323851"/>
          </a:xfrm>
          <a:prstGeom prst="rect">
            <a:avLst/>
          </a:prstGeom>
          <a:ln w="12700">
            <a:miter lim="400000"/>
          </a:ln>
        </p:spPr>
      </p:pic>
      <p:pic>
        <p:nvPicPr>
          <p:cNvPr id="4" name="Picture 3">
            <a:extLst>
              <a:ext uri="{FF2B5EF4-FFF2-40B4-BE49-F238E27FC236}">
                <a16:creationId xmlns:a16="http://schemas.microsoft.com/office/drawing/2014/main" id="{D9DA4772-4971-41E1-956F-E93CD59353D0}"/>
              </a:ext>
            </a:extLst>
          </p:cNvPr>
          <p:cNvPicPr>
            <a:picLocks noChangeAspect="1"/>
          </p:cNvPicPr>
          <p:nvPr/>
        </p:nvPicPr>
        <p:blipFill>
          <a:blip r:embed="rId4"/>
          <a:stretch>
            <a:fillRect/>
          </a:stretch>
        </p:blipFill>
        <p:spPr>
          <a:xfrm>
            <a:off x="0" y="980728"/>
            <a:ext cx="9144000" cy="5140990"/>
          </a:xfrm>
          <a:prstGeom prst="rect">
            <a:avLst/>
          </a:prstGeom>
        </p:spPr>
      </p:pic>
    </p:spTree>
    <p:extLst>
      <p:ext uri="{BB962C8B-B14F-4D97-AF65-F5344CB8AC3E}">
        <p14:creationId xmlns:p14="http://schemas.microsoft.com/office/powerpoint/2010/main" val="255556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549275" y="333373"/>
            <a:ext cx="8042275" cy="647355"/>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dirty="0">
                <a:solidFill>
                  <a:srgbClr val="16B4CD"/>
                </a:solidFill>
              </a:rPr>
              <a:t>IRUS-UK: </a:t>
            </a:r>
            <a:r>
              <a:rPr lang="en-GB" sz="3200" b="1" dirty="0">
                <a:solidFill>
                  <a:srgbClr val="16B4CD"/>
                </a:solidFill>
              </a:rPr>
              <a:t>Visualisation – Yearly Downloads</a:t>
            </a:r>
            <a:endParaRPr sz="3200" b="1" dirty="0">
              <a:solidFill>
                <a:srgbClr val="16B4CD"/>
              </a:solidFill>
            </a:endParaRPr>
          </a:p>
        </p:txBody>
      </p:sp>
      <p:pic>
        <p:nvPicPr>
          <p:cNvPr id="153" name="image2.png" descr="Jisc logo"/>
          <p:cNvPicPr/>
          <p:nvPr/>
        </p:nvPicPr>
        <p:blipFill>
          <a:blip r:embed="rId3">
            <a:extLst/>
          </a:blip>
          <a:stretch>
            <a:fillRect/>
          </a:stretch>
        </p:blipFill>
        <p:spPr>
          <a:xfrm>
            <a:off x="4067943" y="6165303"/>
            <a:ext cx="581026" cy="323851"/>
          </a:xfrm>
          <a:prstGeom prst="rect">
            <a:avLst/>
          </a:prstGeom>
          <a:ln w="12700">
            <a:miter lim="400000"/>
          </a:ln>
        </p:spPr>
      </p:pic>
      <p:pic>
        <p:nvPicPr>
          <p:cNvPr id="5" name="Picture 4">
            <a:extLst>
              <a:ext uri="{FF2B5EF4-FFF2-40B4-BE49-F238E27FC236}">
                <a16:creationId xmlns:a16="http://schemas.microsoft.com/office/drawing/2014/main" id="{C1508DC8-90C7-4D67-A058-6CDD8A058063}"/>
              </a:ext>
            </a:extLst>
          </p:cNvPr>
          <p:cNvPicPr>
            <a:picLocks noChangeAspect="1"/>
          </p:cNvPicPr>
          <p:nvPr/>
        </p:nvPicPr>
        <p:blipFill>
          <a:blip r:embed="rId4"/>
          <a:stretch>
            <a:fillRect/>
          </a:stretch>
        </p:blipFill>
        <p:spPr>
          <a:xfrm>
            <a:off x="0" y="948071"/>
            <a:ext cx="9144000" cy="5140990"/>
          </a:xfrm>
          <a:prstGeom prst="rect">
            <a:avLst/>
          </a:prstGeom>
        </p:spPr>
      </p:pic>
    </p:spTree>
    <p:extLst>
      <p:ext uri="{BB962C8B-B14F-4D97-AF65-F5344CB8AC3E}">
        <p14:creationId xmlns:p14="http://schemas.microsoft.com/office/powerpoint/2010/main" val="196702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549275" y="333374"/>
            <a:ext cx="8042275" cy="648001"/>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lang="en-GB" sz="3200" b="1" dirty="0">
                <a:solidFill>
                  <a:srgbClr val="16B4CD"/>
                </a:solidFill>
              </a:rPr>
              <a:t>What next?</a:t>
            </a:r>
            <a:endParaRPr sz="3200" b="1" dirty="0">
              <a:solidFill>
                <a:srgbClr val="16B4CD"/>
              </a:solidFill>
            </a:endParaRPr>
          </a:p>
        </p:txBody>
      </p:sp>
      <p:sp>
        <p:nvSpPr>
          <p:cNvPr id="165" name="Shape 165"/>
          <p:cNvSpPr>
            <a:spLocks noGrp="1"/>
          </p:cNvSpPr>
          <p:nvPr>
            <p:ph idx="1"/>
          </p:nvPr>
        </p:nvSpPr>
        <p:spPr>
          <a:xfrm>
            <a:off x="550862" y="1199914"/>
            <a:ext cx="8042276" cy="4746850"/>
          </a:xfrm>
          <a:prstGeom prst="rect">
            <a:avLst/>
          </a:prstGeom>
        </p:spPr>
        <p:txBody>
          <a:bodyPr lIns="0" tIns="0" rIns="0" bIns="0">
            <a:normAutofit/>
          </a:bodyPr>
          <a:lstStyle/>
          <a:p>
            <a:pPr marL="914400" lvl="1" indent="-457200">
              <a:spcBef>
                <a:spcPts val="400"/>
              </a:spcBef>
              <a:buClr>
                <a:srgbClr val="808080"/>
              </a:buClr>
              <a:defRPr sz="1800"/>
            </a:pPr>
            <a:endParaRPr lang="en-GB" sz="2000" dirty="0"/>
          </a:p>
          <a:p>
            <a:pPr marL="914400" lvl="1" indent="-457200">
              <a:spcBef>
                <a:spcPts val="400"/>
              </a:spcBef>
              <a:buClr>
                <a:srgbClr val="808080"/>
              </a:buClr>
              <a:defRPr sz="1800"/>
            </a:pPr>
            <a:endParaRPr lang="en-GB" sz="2000" dirty="0"/>
          </a:p>
          <a:p>
            <a:pPr marL="514350" lvl="0" indent="-457200">
              <a:spcBef>
                <a:spcPts val="400"/>
              </a:spcBef>
              <a:buClr>
                <a:srgbClr val="808080"/>
              </a:buClr>
              <a:defRPr sz="1800"/>
            </a:pPr>
            <a:r>
              <a:rPr lang="en-GB" sz="1800" dirty="0"/>
              <a:t>Standards development:</a:t>
            </a:r>
          </a:p>
          <a:p>
            <a:pPr marL="914400" lvl="1" indent="-457200">
              <a:spcBef>
                <a:spcPts val="400"/>
              </a:spcBef>
              <a:buClr>
                <a:srgbClr val="808080"/>
              </a:buClr>
              <a:defRPr sz="1800"/>
            </a:pPr>
            <a:r>
              <a:rPr lang="en-GB" sz="1400" dirty="0"/>
              <a:t>COUNTER Robots Working Group </a:t>
            </a:r>
          </a:p>
          <a:p>
            <a:pPr marL="914400" lvl="1" indent="-457200">
              <a:spcBef>
                <a:spcPts val="400"/>
              </a:spcBef>
              <a:buClr>
                <a:srgbClr val="808080"/>
              </a:buClr>
              <a:defRPr sz="1800"/>
            </a:pPr>
            <a:r>
              <a:rPr lang="en-GB" sz="1400" dirty="0"/>
              <a:t>COUNTER Release 5</a:t>
            </a:r>
          </a:p>
          <a:p>
            <a:pPr marL="514350" lvl="0" indent="-457200">
              <a:spcBef>
                <a:spcPts val="400"/>
              </a:spcBef>
              <a:buClr>
                <a:srgbClr val="808080"/>
              </a:buClr>
              <a:defRPr sz="1800"/>
            </a:pPr>
            <a:r>
              <a:rPr lang="en-GB" sz="1800" dirty="0"/>
              <a:t>Other IRUS services:</a:t>
            </a:r>
          </a:p>
          <a:p>
            <a:pPr marL="914400" lvl="1" indent="-457200">
              <a:spcBef>
                <a:spcPts val="400"/>
              </a:spcBef>
              <a:buClr>
                <a:srgbClr val="808080"/>
              </a:buClr>
              <a:defRPr sz="1800"/>
            </a:pPr>
            <a:r>
              <a:rPr lang="en-GB" sz="1400" dirty="0"/>
              <a:t>Research Data: </a:t>
            </a:r>
            <a:r>
              <a:rPr lang="en-GB" sz="1400" dirty="0" err="1"/>
              <a:t>IRUSdata</a:t>
            </a:r>
            <a:endParaRPr lang="en-GB" sz="1400" dirty="0"/>
          </a:p>
          <a:p>
            <a:pPr marL="914400" lvl="1" indent="-457200">
              <a:spcBef>
                <a:spcPts val="400"/>
              </a:spcBef>
              <a:buClr>
                <a:srgbClr val="808080"/>
              </a:buClr>
              <a:defRPr sz="1800"/>
            </a:pPr>
            <a:r>
              <a:rPr lang="en-GB" sz="1400" dirty="0"/>
              <a:t>IRUS-CORE</a:t>
            </a:r>
          </a:p>
          <a:p>
            <a:pPr marL="914400" lvl="1" indent="-457200">
              <a:spcBef>
                <a:spcPts val="400"/>
              </a:spcBef>
              <a:buClr>
                <a:srgbClr val="808080"/>
              </a:buClr>
              <a:defRPr sz="1800"/>
            </a:pPr>
            <a:r>
              <a:rPr lang="en-GB" sz="1400" dirty="0"/>
              <a:t>IRUS-OAPEN</a:t>
            </a:r>
          </a:p>
          <a:p>
            <a:pPr marL="514350" lvl="0" indent="-457200">
              <a:spcBef>
                <a:spcPts val="400"/>
              </a:spcBef>
              <a:buClr>
                <a:srgbClr val="808080"/>
              </a:buClr>
              <a:defRPr sz="1800"/>
            </a:pPr>
            <a:r>
              <a:rPr lang="en-GB" sz="1800" dirty="0"/>
              <a:t>New user communities:</a:t>
            </a:r>
          </a:p>
          <a:p>
            <a:pPr marL="914400" lvl="1" indent="-457200">
              <a:spcBef>
                <a:spcPts val="400"/>
              </a:spcBef>
              <a:buClr>
                <a:srgbClr val="808080"/>
              </a:buClr>
              <a:defRPr sz="1800"/>
            </a:pPr>
            <a:r>
              <a:rPr lang="en-GB" sz="1400" dirty="0"/>
              <a:t>IRUS-USA</a:t>
            </a:r>
          </a:p>
          <a:p>
            <a:pPr marL="914400" lvl="1" indent="-457200">
              <a:spcBef>
                <a:spcPts val="400"/>
              </a:spcBef>
              <a:buClr>
                <a:srgbClr val="808080"/>
              </a:buClr>
              <a:defRPr sz="1800"/>
            </a:pPr>
            <a:r>
              <a:rPr lang="en-GB" sz="1400" dirty="0"/>
              <a:t>IRUS-ANZ</a:t>
            </a:r>
          </a:p>
          <a:p>
            <a:pPr marL="514350" lvl="0" indent="-457200">
              <a:spcBef>
                <a:spcPts val="400"/>
              </a:spcBef>
              <a:buClr>
                <a:srgbClr val="808080"/>
              </a:buClr>
              <a:defRPr sz="1800"/>
            </a:pPr>
            <a:endParaRPr lang="en-GB" sz="1800" dirty="0"/>
          </a:p>
        </p:txBody>
      </p:sp>
      <p:pic>
        <p:nvPicPr>
          <p:cNvPr id="166" name="image2.png" descr="Jisc logo"/>
          <p:cNvPicPr/>
          <p:nvPr/>
        </p:nvPicPr>
        <p:blipFill>
          <a:blip r:embed="rId3">
            <a:extLst/>
          </a:blip>
          <a:stretch>
            <a:fillRect/>
          </a:stretch>
        </p:blipFill>
        <p:spPr>
          <a:xfrm>
            <a:off x="4067943" y="6165303"/>
            <a:ext cx="581026" cy="323851"/>
          </a:xfrm>
          <a:prstGeom prst="rect">
            <a:avLst/>
          </a:prstGeom>
          <a:ln w="12700">
            <a:miter lim="400000"/>
          </a:ln>
        </p:spPr>
      </p:pic>
    </p:spTree>
    <p:extLst>
      <p:ext uri="{BB962C8B-B14F-4D97-AF65-F5344CB8AC3E}">
        <p14:creationId xmlns:p14="http://schemas.microsoft.com/office/powerpoint/2010/main" val="253411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549275" y="333373"/>
            <a:ext cx="8042275" cy="1008064"/>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a:solidFill>
                  <a:srgbClr val="16B4CD"/>
                </a:solidFill>
              </a:rPr>
              <a:t>Contacts &amp; Information</a:t>
            </a:r>
          </a:p>
        </p:txBody>
      </p:sp>
      <p:sp>
        <p:nvSpPr>
          <p:cNvPr id="189" name="Shape 189"/>
          <p:cNvSpPr>
            <a:spLocks noGrp="1"/>
          </p:cNvSpPr>
          <p:nvPr>
            <p:ph idx="1"/>
          </p:nvPr>
        </p:nvSpPr>
        <p:spPr>
          <a:xfrm>
            <a:off x="550862" y="1581670"/>
            <a:ext cx="8042276" cy="4343401"/>
          </a:xfrm>
          <a:prstGeom prst="rect">
            <a:avLst/>
          </a:prstGeom>
        </p:spPr>
        <p:txBody>
          <a:bodyPr lIns="0" tIns="0" rIns="0" bIns="0">
            <a:normAutofit/>
          </a:bodyPr>
          <a:lstStyle/>
          <a:p>
            <a:pPr marL="0" lvl="0" indent="0">
              <a:spcBef>
                <a:spcPts val="500"/>
              </a:spcBef>
              <a:buSzTx/>
              <a:buFontTx/>
              <a:buNone/>
              <a:defRPr sz="1800"/>
            </a:pPr>
            <a:r>
              <a:rPr lang="en-GB" sz="2400" dirty="0">
                <a:solidFill>
                  <a:srgbClr val="79777C"/>
                </a:solidFill>
              </a:rPr>
              <a:t>IRUS-UK </a:t>
            </a:r>
            <a:r>
              <a:rPr sz="2400" dirty="0">
                <a:solidFill>
                  <a:srgbClr val="79777C"/>
                </a:solidFill>
              </a:rPr>
              <a:t>web site:</a:t>
            </a:r>
            <a:endParaRPr sz="2400" dirty="0"/>
          </a:p>
          <a:p>
            <a:pPr marL="685800" lvl="1" indent="-336550">
              <a:spcBef>
                <a:spcPts val="600"/>
              </a:spcBef>
              <a:buClr>
                <a:srgbClr val="FFD915"/>
              </a:buClr>
              <a:defRPr sz="1800"/>
            </a:pPr>
            <a:r>
              <a:rPr sz="2400" u="sng" dirty="0">
                <a:solidFill>
                  <a:srgbClr val="0000FF"/>
                </a:solidFill>
                <a:uFill>
                  <a:solidFill>
                    <a:srgbClr val="0000FF"/>
                  </a:solidFill>
                </a:uFill>
                <a:hlinkClick r:id="rId3"/>
              </a:rPr>
              <a:t>http://irus.mimas.ac.uk/</a:t>
            </a:r>
            <a:r>
              <a:rPr sz="2400" dirty="0"/>
              <a:t> </a:t>
            </a:r>
          </a:p>
          <a:p>
            <a:pPr marL="0" lvl="0" indent="0">
              <a:spcBef>
                <a:spcPts val="600"/>
              </a:spcBef>
              <a:buSzTx/>
              <a:buFontTx/>
              <a:buNone/>
              <a:defRPr sz="1800"/>
            </a:pPr>
            <a:r>
              <a:rPr sz="2400" dirty="0">
                <a:solidFill>
                  <a:srgbClr val="79777C"/>
                </a:solidFill>
              </a:rPr>
              <a:t>Contact IRUS-UK: </a:t>
            </a:r>
            <a:endParaRPr sz="2400" dirty="0"/>
          </a:p>
          <a:p>
            <a:pPr marL="685800" lvl="1" indent="-336550">
              <a:spcBef>
                <a:spcPts val="600"/>
              </a:spcBef>
              <a:buClr>
                <a:srgbClr val="FFD915"/>
              </a:buClr>
              <a:defRPr sz="1800"/>
            </a:pPr>
            <a:r>
              <a:rPr sz="2400" u="sng" dirty="0">
                <a:solidFill>
                  <a:srgbClr val="0000FF"/>
                </a:solidFill>
                <a:uFill>
                  <a:solidFill>
                    <a:srgbClr val="0000FF"/>
                  </a:solidFill>
                </a:uFill>
                <a:hlinkClick r:id="rId4"/>
              </a:rPr>
              <a:t>irus@mimas.ac.uk</a:t>
            </a:r>
            <a:endParaRPr sz="2400" dirty="0">
              <a:solidFill>
                <a:srgbClr val="79777C"/>
              </a:solidFill>
            </a:endParaRPr>
          </a:p>
          <a:p>
            <a:pPr marL="685800" lvl="1" indent="-336550">
              <a:spcBef>
                <a:spcPts val="600"/>
              </a:spcBef>
              <a:buClr>
                <a:srgbClr val="FFD915"/>
              </a:buClr>
              <a:defRPr sz="1800"/>
            </a:pPr>
            <a:r>
              <a:rPr sz="2400" u="sng" dirty="0">
                <a:solidFill>
                  <a:srgbClr val="0000FF"/>
                </a:solidFill>
                <a:uFill>
                  <a:solidFill>
                    <a:srgbClr val="0000FF"/>
                  </a:solidFill>
                </a:uFill>
                <a:hlinkClick r:id="rId5"/>
              </a:rPr>
              <a:t>@IRUSNEWS</a:t>
            </a:r>
            <a:endParaRPr lang="en-GB" sz="2400" u="sng" dirty="0">
              <a:solidFill>
                <a:srgbClr val="0000FF"/>
              </a:solidFill>
              <a:uFill>
                <a:solidFill>
                  <a:srgbClr val="0000FF"/>
                </a:solidFill>
              </a:uFill>
              <a:hlinkClick r:id="rId5"/>
            </a:endParaRPr>
          </a:p>
          <a:p>
            <a:pPr marL="0" lvl="0" indent="0">
              <a:spcBef>
                <a:spcPts val="500"/>
              </a:spcBef>
              <a:buSzTx/>
              <a:buFontTx/>
              <a:buNone/>
              <a:defRPr sz="1800"/>
            </a:pPr>
            <a:r>
              <a:rPr lang="nl-NL" sz="2400" dirty="0">
                <a:solidFill>
                  <a:srgbClr val="79777C"/>
                </a:solidFill>
              </a:rPr>
              <a:t>COUNTER web site:</a:t>
            </a:r>
            <a:endParaRPr lang="nl-NL" sz="2400" dirty="0"/>
          </a:p>
          <a:p>
            <a:pPr marL="685800" lvl="1" indent="-336550">
              <a:spcBef>
                <a:spcPts val="600"/>
              </a:spcBef>
              <a:buClr>
                <a:srgbClr val="FFD915"/>
              </a:buClr>
              <a:defRPr sz="1800"/>
            </a:pPr>
            <a:r>
              <a:rPr lang="nl-NL" sz="2400" u="sng" dirty="0">
                <a:solidFill>
                  <a:srgbClr val="0000FF"/>
                </a:solidFill>
                <a:uFill>
                  <a:solidFill>
                    <a:srgbClr val="0000FF"/>
                  </a:solidFill>
                </a:uFill>
                <a:hlinkClick r:id="rId6"/>
              </a:rPr>
              <a:t>http://www.projectcounter.org/</a:t>
            </a:r>
            <a:endParaRPr lang="nl-NL" sz="2400" u="sng" dirty="0">
              <a:solidFill>
                <a:srgbClr val="0000FF"/>
              </a:solidFill>
              <a:uFill>
                <a:solidFill>
                  <a:srgbClr val="0000FF"/>
                </a:solidFill>
              </a:uFill>
            </a:endParaRPr>
          </a:p>
          <a:p>
            <a:pPr marL="0" lvl="0" indent="0">
              <a:spcBef>
                <a:spcPts val="600"/>
              </a:spcBef>
              <a:buSzTx/>
              <a:buFontTx/>
              <a:buNone/>
              <a:defRPr sz="1800"/>
            </a:pPr>
            <a:r>
              <a:rPr lang="en-GB" sz="2400" dirty="0">
                <a:solidFill>
                  <a:srgbClr val="79777C"/>
                </a:solidFill>
              </a:rPr>
              <a:t>Contact </a:t>
            </a:r>
            <a:r>
              <a:rPr lang="nl-NL" sz="2400" dirty="0">
                <a:solidFill>
                  <a:srgbClr val="79777C"/>
                </a:solidFill>
              </a:rPr>
              <a:t>COUNTER</a:t>
            </a:r>
            <a:r>
              <a:rPr lang="en-GB" sz="2400" dirty="0">
                <a:solidFill>
                  <a:srgbClr val="79777C"/>
                </a:solidFill>
              </a:rPr>
              <a:t>: </a:t>
            </a:r>
            <a:endParaRPr lang="en-GB" sz="2400" dirty="0"/>
          </a:p>
          <a:p>
            <a:pPr marL="685800" lvl="1" indent="-336550">
              <a:spcBef>
                <a:spcPts val="600"/>
              </a:spcBef>
              <a:buClr>
                <a:srgbClr val="FFD915"/>
              </a:buClr>
              <a:defRPr sz="1800"/>
            </a:pPr>
            <a:r>
              <a:rPr lang="en-GB" sz="2400" u="sng" dirty="0">
                <a:solidFill>
                  <a:srgbClr val="0000FF"/>
                </a:solidFill>
                <a:uFill>
                  <a:solidFill>
                    <a:srgbClr val="0000FF"/>
                  </a:solidFill>
                </a:uFill>
              </a:rPr>
              <a:t>http://www.projectcounter.org/contact.html </a:t>
            </a:r>
          </a:p>
          <a:p>
            <a:pPr marL="685800" lvl="1" indent="-336550">
              <a:spcBef>
                <a:spcPts val="600"/>
              </a:spcBef>
              <a:buClr>
                <a:srgbClr val="FFD915"/>
              </a:buClr>
              <a:defRPr sz="1800"/>
            </a:pPr>
            <a:r>
              <a:rPr lang="en-GB" sz="2400" u="sng" dirty="0">
                <a:solidFill>
                  <a:srgbClr val="0000FF"/>
                </a:solidFill>
                <a:uFill>
                  <a:solidFill>
                    <a:srgbClr val="0000FF"/>
                  </a:solidFill>
                </a:uFill>
                <a:hlinkClick r:id="rId7"/>
              </a:rPr>
              <a:t>@</a:t>
            </a:r>
            <a:r>
              <a:rPr lang="en-GB" sz="2400" u="sng" dirty="0" err="1">
                <a:solidFill>
                  <a:srgbClr val="0000FF"/>
                </a:solidFill>
                <a:uFill>
                  <a:solidFill>
                    <a:srgbClr val="0000FF"/>
                  </a:solidFill>
                </a:uFill>
                <a:hlinkClick r:id="rId7"/>
              </a:rPr>
              <a:t>projectCOUNTER</a:t>
            </a:r>
            <a:endParaRPr lang="en-GB" sz="2400" u="sng" dirty="0">
              <a:solidFill>
                <a:srgbClr val="0000FF"/>
              </a:solidFill>
              <a:uFill>
                <a:solidFill>
                  <a:srgbClr val="0000FF"/>
                </a:solidFill>
              </a:uFill>
              <a:hlinkClick r:id="rId5"/>
            </a:endParaRPr>
          </a:p>
          <a:p>
            <a:pPr marL="349250" lvl="1" indent="0">
              <a:spcBef>
                <a:spcPts val="600"/>
              </a:spcBef>
              <a:buClr>
                <a:srgbClr val="FFD915"/>
              </a:buClr>
              <a:buNone/>
              <a:defRPr sz="1800"/>
            </a:pPr>
            <a:endParaRPr lang="en-GB" sz="2400" u="sng" dirty="0">
              <a:solidFill>
                <a:srgbClr val="0000FF"/>
              </a:solidFill>
              <a:uFill>
                <a:solidFill>
                  <a:srgbClr val="0000FF"/>
                </a:solidFill>
              </a:uFill>
              <a:hlinkClick r:id="rId5"/>
            </a:endParaRPr>
          </a:p>
        </p:txBody>
      </p:sp>
      <p:pic>
        <p:nvPicPr>
          <p:cNvPr id="190" name="image2.png" descr="Jisc logo"/>
          <p:cNvPicPr/>
          <p:nvPr/>
        </p:nvPicPr>
        <p:blipFill>
          <a:blip r:embed="rId8">
            <a:extLst/>
          </a:blip>
          <a:stretch>
            <a:fillRect/>
          </a:stretch>
        </p:blipFill>
        <p:spPr>
          <a:xfrm>
            <a:off x="4067943" y="6165303"/>
            <a:ext cx="581026" cy="323851"/>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549275" y="333374"/>
            <a:ext cx="8042275" cy="648001"/>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sz="3200" b="1" dirty="0">
                <a:solidFill>
                  <a:srgbClr val="16B4CD"/>
                </a:solidFill>
                <a:latin typeface="Calibri" panose="020F0502020204030204" pitchFamily="34" charset="0"/>
              </a:rPr>
              <a:t>What is IRUS-UK?</a:t>
            </a:r>
          </a:p>
        </p:txBody>
      </p:sp>
      <p:pic>
        <p:nvPicPr>
          <p:cNvPr id="65" name="image2.png" descr="Jisc logo"/>
          <p:cNvPicPr/>
          <p:nvPr/>
        </p:nvPicPr>
        <p:blipFill>
          <a:blip r:embed="rId3">
            <a:extLst/>
          </a:blip>
          <a:stretch>
            <a:fillRect/>
          </a:stretch>
        </p:blipFill>
        <p:spPr>
          <a:xfrm>
            <a:off x="4067943" y="6165303"/>
            <a:ext cx="581026" cy="323851"/>
          </a:xfrm>
          <a:prstGeom prst="rect">
            <a:avLst/>
          </a:prstGeom>
          <a:ln w="12700">
            <a:miter lim="400000"/>
          </a:ln>
        </p:spPr>
      </p:pic>
      <p:sp>
        <p:nvSpPr>
          <p:cNvPr id="66" name="Shape 66"/>
          <p:cNvSpPr/>
          <p:nvPr/>
        </p:nvSpPr>
        <p:spPr>
          <a:xfrm>
            <a:off x="476250" y="1066800"/>
            <a:ext cx="8210550" cy="47468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225028" lvl="0" indent="-225028">
              <a:spcBef>
                <a:spcPts val="600"/>
              </a:spcBef>
              <a:buClr>
                <a:srgbClr val="808080"/>
              </a:buClr>
              <a:defRPr sz="1800"/>
            </a:pPr>
            <a:r>
              <a:rPr lang="en-GB" sz="2000" dirty="0">
                <a:solidFill>
                  <a:schemeClr val="tx1"/>
                </a:solidFill>
              </a:rPr>
              <a:t>A national aggregation service for UK Institutional Repository Usage Statistics:</a:t>
            </a:r>
          </a:p>
          <a:p>
            <a:pPr marL="274320" indent="-274320" algn="l">
              <a:spcBef>
                <a:spcPts val="500"/>
              </a:spcBef>
              <a:buClr>
                <a:srgbClr val="808080"/>
              </a:buClr>
              <a:buFont typeface="Arial" panose="020B0604020202020204" pitchFamily="34" charset="0"/>
              <a:buChar char="•"/>
              <a:defRPr sz="1800"/>
            </a:pPr>
            <a:r>
              <a:rPr lang="en-GB" dirty="0">
                <a:solidFill>
                  <a:schemeClr val="tx1"/>
                </a:solidFill>
              </a:rPr>
              <a:t>Collects raw download data from UK IRs for *all item types* within repositories</a:t>
            </a:r>
          </a:p>
          <a:p>
            <a:pPr marL="274320" lvl="1" indent="-274320" algn="l">
              <a:spcBef>
                <a:spcPts val="500"/>
              </a:spcBef>
              <a:buClr>
                <a:srgbClr val="808080"/>
              </a:buClr>
              <a:buFont typeface="Arial" panose="020B0604020202020204" pitchFamily="34" charset="0"/>
              <a:buChar char="•"/>
              <a:defRPr sz="1800"/>
            </a:pPr>
            <a:r>
              <a:rPr lang="en-GB" dirty="0">
                <a:solidFill>
                  <a:schemeClr val="tx1"/>
                </a:solidFill>
              </a:rPr>
              <a:t>Processes raw data into COUNTER-conformant statistics - so produced on the same basis as ‘traditional’ scholarly publishers</a:t>
            </a:r>
          </a:p>
        </p:txBody>
      </p:sp>
      <p:pic>
        <p:nvPicPr>
          <p:cNvPr id="3" name="Picture 2">
            <a:extLst>
              <a:ext uri="{FF2B5EF4-FFF2-40B4-BE49-F238E27FC236}">
                <a16:creationId xmlns:a16="http://schemas.microsoft.com/office/drawing/2014/main" id="{C0A31E39-4D7C-4653-BFC3-30BD729D9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99" y="2472017"/>
            <a:ext cx="6647914" cy="36932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549275" y="333373"/>
            <a:ext cx="8042275" cy="647355"/>
          </a:xfrm>
          <a:prstGeom prst="rect">
            <a:avLst/>
          </a:prstGeom>
        </p:spPr>
        <p:txBody>
          <a:bodyPr lIns="0" tIns="0" rIns="0" bIns="0"/>
          <a:lstStyle/>
          <a:p>
            <a:pPr lvl="0">
              <a:defRPr sz="1800"/>
            </a:pPr>
            <a:r>
              <a:rPr sz="3200" b="1" dirty="0">
                <a:solidFill>
                  <a:srgbClr val="16B4CD"/>
                </a:solidFill>
                <a:latin typeface="Calibri" panose="020F0502020204030204" pitchFamily="34" charset="0"/>
              </a:rPr>
              <a:t>Who is responsible for IRUS-UK?</a:t>
            </a:r>
          </a:p>
        </p:txBody>
      </p:sp>
      <p:sp>
        <p:nvSpPr>
          <p:cNvPr id="72" name="Shape 72"/>
          <p:cNvSpPr>
            <a:spLocks noGrp="1"/>
          </p:cNvSpPr>
          <p:nvPr>
            <p:ph idx="1"/>
          </p:nvPr>
        </p:nvSpPr>
        <p:spPr>
          <a:xfrm>
            <a:off x="549275" y="1124743"/>
            <a:ext cx="8042275" cy="4818857"/>
          </a:xfrm>
          <a:prstGeom prst="rect">
            <a:avLst/>
          </a:prstGeom>
        </p:spPr>
        <p:txBody>
          <a:bodyPr lIns="0" tIns="0" rIns="0" bIns="0"/>
          <a:lstStyle/>
          <a:p>
            <a:pPr lvl="0">
              <a:spcBef>
                <a:spcPts val="600"/>
              </a:spcBef>
              <a:buClr>
                <a:srgbClr val="808080"/>
              </a:buClr>
              <a:defRPr sz="1800"/>
            </a:pPr>
            <a:r>
              <a:rPr dirty="0"/>
              <a:t>Funded by Jisc</a:t>
            </a:r>
          </a:p>
          <a:p>
            <a:pPr lvl="0">
              <a:spcBef>
                <a:spcPts val="600"/>
              </a:spcBef>
              <a:buClr>
                <a:srgbClr val="808080"/>
              </a:buClr>
              <a:defRPr sz="1800"/>
            </a:pPr>
            <a:r>
              <a:rPr dirty="0"/>
              <a:t>Team Members:</a:t>
            </a:r>
          </a:p>
          <a:p>
            <a:pPr marL="648405" lvl="1" indent="-299155">
              <a:spcBef>
                <a:spcPts val="600"/>
              </a:spcBef>
              <a:buClr>
                <a:srgbClr val="808080"/>
              </a:buClr>
              <a:defRPr sz="1800"/>
            </a:pPr>
            <a:r>
              <a:rPr dirty="0"/>
              <a:t>Jisc</a:t>
            </a:r>
            <a:r>
              <a:rPr lang="en-GB" dirty="0"/>
              <a:t> </a:t>
            </a:r>
            <a:r>
              <a:rPr dirty="0"/>
              <a:t>– Service Management &amp; Host </a:t>
            </a:r>
          </a:p>
          <a:p>
            <a:pPr marL="648405" lvl="1" indent="-299155">
              <a:spcBef>
                <a:spcPts val="0"/>
              </a:spcBef>
              <a:buClr>
                <a:srgbClr val="808080"/>
              </a:buClr>
              <a:defRPr sz="1800"/>
            </a:pPr>
            <a:r>
              <a:rPr dirty="0"/>
              <a:t>Cranfield University </a:t>
            </a:r>
            <a:r>
              <a:rPr lang="en-GB" dirty="0"/>
              <a:t>–</a:t>
            </a:r>
            <a:r>
              <a:rPr dirty="0"/>
              <a:t> </a:t>
            </a:r>
            <a:r>
              <a:rPr lang="en-GB" dirty="0"/>
              <a:t>Service </a:t>
            </a:r>
            <a:r>
              <a:rPr dirty="0"/>
              <a:t>Development</a:t>
            </a:r>
            <a:r>
              <a:rPr lang="en-GB" dirty="0"/>
              <a:t> &amp; Maintenance</a:t>
            </a:r>
            <a:endParaRPr dirty="0"/>
          </a:p>
          <a:p>
            <a:pPr marL="648405" lvl="1" indent="-299155">
              <a:spcBef>
                <a:spcPts val="0"/>
              </a:spcBef>
              <a:buClr>
                <a:srgbClr val="808080"/>
              </a:buClr>
              <a:defRPr sz="1800"/>
            </a:pPr>
            <a:r>
              <a:rPr dirty="0"/>
              <a:t>Evidence Base, Birmingham City University – User Engagement &amp; Evaluation</a:t>
            </a:r>
          </a:p>
        </p:txBody>
      </p:sp>
      <p:pic>
        <p:nvPicPr>
          <p:cNvPr id="73" name="image2.png" descr="Jisc logo"/>
          <p:cNvPicPr/>
          <p:nvPr/>
        </p:nvPicPr>
        <p:blipFill>
          <a:blip r:embed="rId3">
            <a:extLst/>
          </a:blip>
          <a:stretch>
            <a:fillRect/>
          </a:stretch>
        </p:blipFill>
        <p:spPr>
          <a:xfrm>
            <a:off x="4067943" y="6165303"/>
            <a:ext cx="581026" cy="323851"/>
          </a:xfrm>
          <a:prstGeom prst="rect">
            <a:avLst/>
          </a:prstGeom>
          <a:ln w="12700">
            <a:miter lim="400000"/>
          </a:ln>
        </p:spPr>
      </p:pic>
      <p:sp>
        <p:nvSpPr>
          <p:cNvPr id="75" name="Shape 75"/>
          <p:cNvSpPr/>
          <p:nvPr/>
        </p:nvSpPr>
        <p:spPr>
          <a:xfrm>
            <a:off x="1676401" y="5408120"/>
            <a:ext cx="6019800"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b="1">
                <a:solidFill>
                  <a:srgbClr val="E85E12"/>
                </a:solidFill>
                <a:latin typeface="News Gothic MT"/>
                <a:ea typeface="News Gothic MT"/>
                <a:cs typeface="News Gothic MT"/>
                <a:sym typeface="News Gothic MT"/>
              </a:defRPr>
            </a:lvl1pPr>
          </a:lstStyle>
          <a:p>
            <a:pPr lvl="0">
              <a:defRPr b="0">
                <a:solidFill>
                  <a:srgbClr val="000000"/>
                </a:solidFill>
              </a:defRPr>
            </a:pPr>
            <a:r>
              <a:rPr b="1" dirty="0">
                <a:solidFill>
                  <a:srgbClr val="E85E12"/>
                </a:solidFill>
              </a:rPr>
              <a:t>Bringing together key repository services to deliver a connected national infrastructure to support OA</a:t>
            </a:r>
          </a:p>
        </p:txBody>
      </p:sp>
      <p:pic>
        <p:nvPicPr>
          <p:cNvPr id="2" name="Picture 1">
            <a:extLst>
              <a:ext uri="{FF2B5EF4-FFF2-40B4-BE49-F238E27FC236}">
                <a16:creationId xmlns:a16="http://schemas.microsoft.com/office/drawing/2014/main" id="{B6FADD61-1202-41F9-8D97-6E0BD1052DFF}"/>
              </a:ext>
            </a:extLst>
          </p:cNvPr>
          <p:cNvPicPr>
            <a:picLocks noChangeAspect="1"/>
          </p:cNvPicPr>
          <p:nvPr/>
        </p:nvPicPr>
        <p:blipFill>
          <a:blip r:embed="rId4"/>
          <a:stretch>
            <a:fillRect/>
          </a:stretch>
        </p:blipFill>
        <p:spPr>
          <a:xfrm>
            <a:off x="577018" y="2819400"/>
            <a:ext cx="7562876" cy="4254118"/>
          </a:xfrm>
          <a:prstGeom prst="rect">
            <a:avLst/>
          </a:prstGeom>
        </p:spPr>
      </p:pic>
    </p:spTree>
    <p:extLst>
      <p:ext uri="{BB962C8B-B14F-4D97-AF65-F5344CB8AC3E}">
        <p14:creationId xmlns:p14="http://schemas.microsoft.com/office/powerpoint/2010/main" val="359745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549275" y="333374"/>
            <a:ext cx="8042275" cy="648001"/>
          </a:xfrm>
          <a:prstGeom prst="rect">
            <a:avLst/>
          </a:prstGeom>
        </p:spPr>
        <p:txBody>
          <a:bodyPr lIns="0" tIns="0" rIns="0" bIns="0"/>
          <a:lstStyle>
            <a:lvl1pPr>
              <a:defRPr sz="3200" b="1">
                <a:solidFill>
                  <a:srgbClr val="16B4CD"/>
                </a:solidFill>
              </a:defRPr>
            </a:lvl1pPr>
          </a:lstStyle>
          <a:p>
            <a:pPr lvl="0">
              <a:defRPr sz="1800" b="0">
                <a:solidFill>
                  <a:srgbClr val="000000"/>
                </a:solidFill>
              </a:defRPr>
            </a:pPr>
            <a:r>
              <a:rPr lang="en-GB" sz="3200" b="1" dirty="0">
                <a:solidFill>
                  <a:srgbClr val="16B4CD"/>
                </a:solidFill>
                <a:latin typeface="Calibri" panose="020F0502020204030204" pitchFamily="34" charset="0"/>
              </a:rPr>
              <a:t>About COUNTER</a:t>
            </a:r>
            <a:endParaRPr sz="3200" b="1" dirty="0">
              <a:solidFill>
                <a:srgbClr val="16B4CD"/>
              </a:solidFill>
              <a:latin typeface="Calibri" panose="020F0502020204030204" pitchFamily="34" charset="0"/>
            </a:endParaRPr>
          </a:p>
        </p:txBody>
      </p:sp>
      <p:sp>
        <p:nvSpPr>
          <p:cNvPr id="183" name="Shape 183"/>
          <p:cNvSpPr>
            <a:spLocks noGrp="1"/>
          </p:cNvSpPr>
          <p:nvPr>
            <p:ph idx="1"/>
          </p:nvPr>
        </p:nvSpPr>
        <p:spPr>
          <a:xfrm>
            <a:off x="549275" y="1196751"/>
            <a:ext cx="8042275" cy="4968552"/>
          </a:xfrm>
          <a:prstGeom prst="rect">
            <a:avLst/>
          </a:prstGeom>
        </p:spPr>
        <p:txBody>
          <a:bodyPr lIns="0" tIns="0" rIns="0" bIns="0">
            <a:normAutofit fontScale="92500" lnSpcReduction="20000"/>
          </a:bodyPr>
          <a:lstStyle/>
          <a:p>
            <a:pPr marL="225028" lvl="0" indent="-225028">
              <a:spcBef>
                <a:spcPts val="600"/>
              </a:spcBef>
              <a:buClr>
                <a:srgbClr val="808080"/>
              </a:buClr>
              <a:defRPr sz="1800"/>
            </a:pPr>
            <a:r>
              <a:rPr lang="en-GB" sz="2600" b="1" dirty="0"/>
              <a:t>C</a:t>
            </a:r>
            <a:r>
              <a:rPr lang="en-GB" sz="2600" dirty="0"/>
              <a:t>ounting </a:t>
            </a:r>
            <a:r>
              <a:rPr lang="en-GB" sz="2600" b="1" dirty="0"/>
              <a:t>O</a:t>
            </a:r>
            <a:r>
              <a:rPr lang="en-GB" sz="2600" dirty="0"/>
              <a:t>nline </a:t>
            </a:r>
            <a:r>
              <a:rPr lang="en-GB" sz="2600" b="1" dirty="0"/>
              <a:t>U</a:t>
            </a:r>
            <a:r>
              <a:rPr lang="en-GB" sz="2600" dirty="0"/>
              <a:t>sage of </a:t>
            </a:r>
            <a:r>
              <a:rPr lang="en-GB" sz="2600" b="1" dirty="0"/>
              <a:t>N</a:t>
            </a:r>
            <a:r>
              <a:rPr lang="en-GB" sz="2600" dirty="0"/>
              <a:t>etworked </a:t>
            </a:r>
            <a:r>
              <a:rPr lang="en-GB" sz="2600" b="1" dirty="0"/>
              <a:t>E</a:t>
            </a:r>
            <a:r>
              <a:rPr lang="en-GB" sz="2600" dirty="0"/>
              <a:t>lectronic </a:t>
            </a:r>
            <a:r>
              <a:rPr lang="en-GB" sz="2600" b="1" dirty="0"/>
              <a:t>R</a:t>
            </a:r>
            <a:r>
              <a:rPr lang="en-GB" sz="2600" dirty="0"/>
              <a:t>esources</a:t>
            </a:r>
          </a:p>
          <a:p>
            <a:pPr marL="671512" lvl="1" indent="-214312">
              <a:spcBef>
                <a:spcPts val="500"/>
              </a:spcBef>
              <a:buClr>
                <a:srgbClr val="808080"/>
              </a:buClr>
              <a:defRPr sz="1800"/>
            </a:pPr>
            <a:r>
              <a:rPr lang="en-GB" sz="2400" dirty="0"/>
              <a:t>an international initiative serving librarians, publishers and intermediaries</a:t>
            </a:r>
            <a:endParaRPr lang="en-GB" sz="2000" dirty="0"/>
          </a:p>
          <a:p>
            <a:pPr marL="671512" lvl="1" indent="-214312">
              <a:spcBef>
                <a:spcPts val="0"/>
              </a:spcBef>
              <a:buClr>
                <a:srgbClr val="808080"/>
              </a:buClr>
              <a:defRPr sz="1800"/>
            </a:pPr>
            <a:r>
              <a:rPr lang="en-GB" sz="2400" dirty="0"/>
              <a:t>setting standards that facilitate the recording and reporting of online usage statistics</a:t>
            </a:r>
          </a:p>
          <a:p>
            <a:pPr marL="671512" lvl="1" indent="-214312">
              <a:spcBef>
                <a:spcPts val="0"/>
              </a:spcBef>
              <a:buClr>
                <a:srgbClr val="808080"/>
              </a:buClr>
              <a:defRPr sz="1800"/>
            </a:pPr>
            <a:r>
              <a:rPr lang="en-GB" sz="2400" dirty="0"/>
              <a:t>consistent, credible and comparable</a:t>
            </a:r>
          </a:p>
          <a:p>
            <a:pPr marL="225028" lvl="0" indent="-225028">
              <a:spcBef>
                <a:spcPts val="600"/>
              </a:spcBef>
              <a:buClr>
                <a:srgbClr val="808080"/>
              </a:buClr>
              <a:defRPr sz="1800"/>
            </a:pPr>
            <a:r>
              <a:rPr lang="en-GB" sz="2600" dirty="0"/>
              <a:t>COUNTER Codes of Practice:</a:t>
            </a:r>
          </a:p>
          <a:p>
            <a:pPr marL="671512" lvl="1" indent="-214312">
              <a:spcBef>
                <a:spcPts val="500"/>
              </a:spcBef>
              <a:buClr>
                <a:srgbClr val="808080"/>
              </a:buClr>
              <a:defRPr sz="1800"/>
            </a:pPr>
            <a:r>
              <a:rPr lang="en-GB" sz="2400" dirty="0">
                <a:solidFill>
                  <a:srgbClr val="808080"/>
                </a:solidFill>
                <a:hlinkClick r:id="rId3"/>
              </a:rPr>
              <a:t>Release 4 of the COUNTER Code of Practice for e-Resources</a:t>
            </a:r>
            <a:endParaRPr lang="en-GB" sz="2400" dirty="0">
              <a:solidFill>
                <a:srgbClr val="808080"/>
              </a:solidFill>
            </a:endParaRPr>
          </a:p>
          <a:p>
            <a:pPr marL="1071562" lvl="2" indent="-214312">
              <a:spcBef>
                <a:spcPts val="500"/>
              </a:spcBef>
              <a:buClr>
                <a:srgbClr val="808080"/>
              </a:buClr>
              <a:defRPr sz="1800"/>
            </a:pPr>
            <a:r>
              <a:rPr lang="en-GB" sz="1900" dirty="0"/>
              <a:t>Books, databases , journals and multimedia content</a:t>
            </a:r>
          </a:p>
          <a:p>
            <a:pPr marL="671512" lvl="1" indent="-214312">
              <a:spcBef>
                <a:spcPts val="0"/>
              </a:spcBef>
              <a:buClr>
                <a:srgbClr val="808080"/>
              </a:buClr>
              <a:defRPr sz="1800"/>
            </a:pPr>
            <a:r>
              <a:rPr lang="en-GB" sz="2400" dirty="0">
                <a:solidFill>
                  <a:srgbClr val="808080"/>
                </a:solidFill>
                <a:hlinkClick r:id="rId4"/>
              </a:rPr>
              <a:t>Release 1 of the COUNTER Code of Practice for Articles</a:t>
            </a:r>
            <a:endParaRPr lang="en-GB" sz="2400" dirty="0">
              <a:solidFill>
                <a:srgbClr val="808080"/>
              </a:solidFill>
            </a:endParaRPr>
          </a:p>
          <a:p>
            <a:pPr marL="1071562" lvl="2" indent="-214312">
              <a:spcBef>
                <a:spcPts val="0"/>
              </a:spcBef>
              <a:buClr>
                <a:srgbClr val="808080"/>
              </a:buClr>
              <a:defRPr sz="1800"/>
            </a:pPr>
            <a:r>
              <a:rPr lang="en-GB" sz="1900" dirty="0"/>
              <a:t>Journal articles</a:t>
            </a:r>
          </a:p>
          <a:p>
            <a:pPr marL="671512" lvl="1" indent="-214312">
              <a:spcBef>
                <a:spcPts val="0"/>
              </a:spcBef>
              <a:buClr>
                <a:srgbClr val="808080"/>
              </a:buClr>
              <a:defRPr sz="1800"/>
            </a:pPr>
            <a:r>
              <a:rPr lang="en-GB" sz="2400" dirty="0">
                <a:solidFill>
                  <a:srgbClr val="808080"/>
                </a:solidFill>
                <a:hlinkClick r:id="rId5"/>
              </a:rPr>
              <a:t>Release 1 of the COUNTER Code of Practice for Usage Factors</a:t>
            </a:r>
            <a:endParaRPr lang="en-GB" sz="2400" dirty="0">
              <a:solidFill>
                <a:srgbClr val="808080"/>
              </a:solidFill>
            </a:endParaRPr>
          </a:p>
          <a:p>
            <a:pPr marL="1071562" lvl="2" indent="-214312">
              <a:spcBef>
                <a:spcPts val="0"/>
              </a:spcBef>
              <a:buClr>
                <a:srgbClr val="808080"/>
              </a:buClr>
              <a:defRPr sz="1800"/>
            </a:pPr>
            <a:r>
              <a:rPr lang="en-GB" sz="1900" dirty="0"/>
              <a:t>Alternative  metric to the Journal Impact Factor</a:t>
            </a:r>
          </a:p>
          <a:p>
            <a:pPr marL="225028" lvl="0" indent="-225028">
              <a:spcBef>
                <a:spcPts val="600"/>
              </a:spcBef>
              <a:buClr>
                <a:srgbClr val="808080"/>
              </a:buClr>
              <a:defRPr sz="1800"/>
            </a:pPr>
            <a:r>
              <a:rPr lang="en-GB" sz="2600" dirty="0"/>
              <a:t>The Codes specify:</a:t>
            </a:r>
          </a:p>
          <a:p>
            <a:pPr marL="625078" lvl="1" indent="-225028">
              <a:spcBef>
                <a:spcPts val="600"/>
              </a:spcBef>
              <a:buClr>
                <a:srgbClr val="808080"/>
              </a:buClr>
              <a:defRPr sz="1800"/>
            </a:pPr>
            <a:r>
              <a:rPr lang="en-GB" sz="2200" dirty="0"/>
              <a:t>How raw data should be processed into statistics</a:t>
            </a:r>
          </a:p>
          <a:p>
            <a:pPr marL="625078" lvl="1" indent="-225028">
              <a:spcBef>
                <a:spcPts val="600"/>
              </a:spcBef>
              <a:buClr>
                <a:srgbClr val="808080"/>
              </a:buClr>
              <a:defRPr sz="1800"/>
            </a:pPr>
            <a:r>
              <a:rPr lang="en-GB" sz="2200" dirty="0"/>
              <a:t>How statistics reports should be formatted and delivered</a:t>
            </a:r>
          </a:p>
          <a:p>
            <a:pPr marL="225028" lvl="0" indent="-225028">
              <a:spcBef>
                <a:spcPts val="600"/>
              </a:spcBef>
              <a:buClr>
                <a:srgbClr val="808080"/>
              </a:buClr>
              <a:defRPr sz="1800"/>
            </a:pPr>
            <a:endParaRPr lang="en-GB" sz="2600" dirty="0"/>
          </a:p>
          <a:p>
            <a:pPr marL="955221" lvl="1" indent="-457200">
              <a:spcBef>
                <a:spcPts val="500"/>
              </a:spcBef>
              <a:buClr>
                <a:srgbClr val="808080"/>
              </a:buClr>
              <a:defRPr sz="1800"/>
            </a:pPr>
            <a:endParaRPr sz="2400" dirty="0">
              <a:solidFill>
                <a:schemeClr val="bg1">
                  <a:lumMod val="50000"/>
                </a:schemeClr>
              </a:solidFill>
            </a:endParaRPr>
          </a:p>
        </p:txBody>
      </p:sp>
      <p:pic>
        <p:nvPicPr>
          <p:cNvPr id="184" name="image2.png" descr="Jisc logo"/>
          <p:cNvPicPr/>
          <p:nvPr/>
        </p:nvPicPr>
        <p:blipFill>
          <a:blip r:embed="rId6">
            <a:extLst/>
          </a:blip>
          <a:stretch>
            <a:fillRect/>
          </a:stretch>
        </p:blipFill>
        <p:spPr>
          <a:xfrm>
            <a:off x="4067943" y="6165303"/>
            <a:ext cx="581026" cy="323851"/>
          </a:xfrm>
          <a:prstGeom prst="rect">
            <a:avLst/>
          </a:prstGeom>
          <a:ln w="12700">
            <a:miter lim="400000"/>
          </a:ln>
        </p:spPr>
      </p:pic>
    </p:spTree>
    <p:extLst>
      <p:ext uri="{BB962C8B-B14F-4D97-AF65-F5344CB8AC3E}">
        <p14:creationId xmlns:p14="http://schemas.microsoft.com/office/powerpoint/2010/main" val="210680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549275" y="333374"/>
            <a:ext cx="8042275" cy="648001"/>
          </a:xfrm>
          <a:prstGeom prst="rect">
            <a:avLst/>
          </a:prstGeom>
        </p:spPr>
        <p:txBody>
          <a:bodyPr lIns="0" tIns="0" rIns="0" bIns="0"/>
          <a:lstStyle>
            <a:lvl1pPr>
              <a:defRPr sz="2800" b="1">
                <a:solidFill>
                  <a:srgbClr val="16B4CD"/>
                </a:solidFill>
              </a:defRPr>
            </a:lvl1pPr>
          </a:lstStyle>
          <a:p>
            <a:pPr lvl="0">
              <a:defRPr sz="1800" b="0">
                <a:solidFill>
                  <a:srgbClr val="000000"/>
                </a:solidFill>
              </a:defRPr>
            </a:pPr>
            <a:r>
              <a:rPr sz="3200" b="1" dirty="0">
                <a:solidFill>
                  <a:srgbClr val="16B4CD"/>
                </a:solidFill>
                <a:latin typeface="Calibri" panose="020F0502020204030204" pitchFamily="34" charset="0"/>
              </a:rPr>
              <a:t>The Tracker</a:t>
            </a:r>
            <a:r>
              <a:rPr lang="en-GB" sz="3200" b="1" dirty="0">
                <a:solidFill>
                  <a:srgbClr val="16B4CD"/>
                </a:solidFill>
                <a:latin typeface="Calibri" panose="020F0502020204030204" pitchFamily="34" charset="0"/>
              </a:rPr>
              <a:t> Protocol</a:t>
            </a:r>
            <a:endParaRPr sz="3200" b="1" dirty="0">
              <a:solidFill>
                <a:srgbClr val="16B4CD"/>
              </a:solidFill>
              <a:latin typeface="Calibri" panose="020F0502020204030204" pitchFamily="34" charset="0"/>
            </a:endParaRPr>
          </a:p>
        </p:txBody>
      </p:sp>
      <p:sp>
        <p:nvSpPr>
          <p:cNvPr id="80" name="Shape 80"/>
          <p:cNvSpPr>
            <a:spLocks noGrp="1"/>
          </p:cNvSpPr>
          <p:nvPr>
            <p:ph idx="1"/>
          </p:nvPr>
        </p:nvSpPr>
        <p:spPr>
          <a:xfrm>
            <a:off x="549275" y="1196751"/>
            <a:ext cx="8042275" cy="4746849"/>
          </a:xfrm>
          <a:prstGeom prst="rect">
            <a:avLst/>
          </a:prstGeom>
        </p:spPr>
        <p:txBody>
          <a:bodyPr lIns="0" tIns="0" rIns="0" bIns="0">
            <a:normAutofit lnSpcReduction="10000"/>
          </a:bodyPr>
          <a:lstStyle/>
          <a:p>
            <a:pPr marL="225028" lvl="0" indent="-225028">
              <a:spcBef>
                <a:spcPts val="500"/>
              </a:spcBef>
              <a:buClr>
                <a:srgbClr val="808080"/>
              </a:buClr>
              <a:defRPr sz="1800"/>
            </a:pPr>
            <a:r>
              <a:rPr lang="en-GB" sz="2400" dirty="0"/>
              <a:t>To enable repositories to participate in IRUS-UK a s</a:t>
            </a:r>
            <a:r>
              <a:rPr sz="2400" dirty="0"/>
              <a:t>mall piece of code </a:t>
            </a:r>
            <a:r>
              <a:rPr lang="en-GB" sz="2400" dirty="0"/>
              <a:t>is </a:t>
            </a:r>
            <a:r>
              <a:rPr sz="2400" dirty="0"/>
              <a:t>added to repository software, which employs the ‘Tracker Protocol’</a:t>
            </a:r>
          </a:p>
          <a:p>
            <a:pPr marL="671512" lvl="1" indent="-214312">
              <a:spcBef>
                <a:spcPts val="500"/>
              </a:spcBef>
              <a:buClr>
                <a:srgbClr val="808080"/>
              </a:buClr>
              <a:defRPr sz="1800"/>
            </a:pPr>
            <a:r>
              <a:rPr lang="en-GB" sz="2000" dirty="0">
                <a:solidFill>
                  <a:srgbClr val="808080"/>
                </a:solidFill>
                <a:hlinkClick r:id="rId3"/>
              </a:rPr>
              <a:t>http://irus.mimas.ac.uk/documents/TrackerProtocol-V3-2017-03-22.pdf</a:t>
            </a:r>
            <a:endParaRPr lang="en-GB" sz="2000" dirty="0">
              <a:solidFill>
                <a:srgbClr val="808080"/>
              </a:solidFill>
            </a:endParaRPr>
          </a:p>
          <a:p>
            <a:pPr marL="671512" lvl="1" indent="-214312">
              <a:spcBef>
                <a:spcPts val="500"/>
              </a:spcBef>
              <a:buClr>
                <a:srgbClr val="808080"/>
              </a:buClr>
              <a:defRPr sz="1800"/>
            </a:pPr>
            <a:r>
              <a:rPr sz="2000" dirty="0"/>
              <a:t>Patches for </a:t>
            </a:r>
            <a:r>
              <a:rPr sz="2000" dirty="0" err="1"/>
              <a:t>DSpace</a:t>
            </a:r>
            <a:r>
              <a:rPr sz="2000" dirty="0"/>
              <a:t> (4</a:t>
            </a:r>
            <a:r>
              <a:rPr lang="en-GB" sz="2000" dirty="0"/>
              <a:t>-6</a:t>
            </a:r>
            <a:r>
              <a:rPr sz="2000" dirty="0"/>
              <a:t>.x) and Plug-ins for Eprints (3.2-3.3.x)</a:t>
            </a:r>
            <a:endParaRPr lang="en-GB" sz="2000" dirty="0"/>
          </a:p>
          <a:p>
            <a:pPr marL="671512" lvl="1" indent="-214312">
              <a:spcBef>
                <a:spcPts val="500"/>
              </a:spcBef>
              <a:buClr>
                <a:srgbClr val="808080"/>
              </a:buClr>
              <a:defRPr sz="1800"/>
            </a:pPr>
            <a:r>
              <a:rPr lang="en-GB" sz="2000" dirty="0"/>
              <a:t>I</a:t>
            </a:r>
            <a:r>
              <a:rPr sz="2000" dirty="0" err="1"/>
              <a:t>mplementation</a:t>
            </a:r>
            <a:r>
              <a:rPr sz="2000" dirty="0"/>
              <a:t> guidelines for Fedora</a:t>
            </a:r>
            <a:r>
              <a:rPr lang="en-GB" sz="2000" dirty="0"/>
              <a:t>/Hydra/</a:t>
            </a:r>
            <a:r>
              <a:rPr lang="en-GB" sz="2000" dirty="0" err="1"/>
              <a:t>Samvera</a:t>
            </a:r>
            <a:endParaRPr lang="en-GB" sz="2000" dirty="0"/>
          </a:p>
          <a:p>
            <a:pPr marL="671512" lvl="1" indent="-214312">
              <a:spcBef>
                <a:spcPts val="500"/>
              </a:spcBef>
              <a:buClr>
                <a:srgbClr val="808080"/>
              </a:buClr>
              <a:defRPr sz="1800"/>
            </a:pPr>
            <a:r>
              <a:rPr lang="en-GB" sz="2000" dirty="0"/>
              <a:t>Implementations developed for PURE portal and fig</a:t>
            </a:r>
            <a:r>
              <a:rPr lang="en-GB" sz="2000" b="1" dirty="0"/>
              <a:t>share</a:t>
            </a:r>
            <a:endParaRPr sz="2000" b="1" dirty="0"/>
          </a:p>
          <a:p>
            <a:pPr marL="225028" lvl="0" indent="-225028">
              <a:spcBef>
                <a:spcPts val="500"/>
              </a:spcBef>
              <a:buClr>
                <a:srgbClr val="808080"/>
              </a:buClr>
              <a:defRPr sz="1800"/>
            </a:pPr>
            <a:r>
              <a:rPr lang="en-GB" sz="2400" dirty="0"/>
              <a:t>The Tracker Protocol was devised in collaboration with and is endorsed by COUNTER</a:t>
            </a:r>
          </a:p>
          <a:p>
            <a:pPr marL="225028" lvl="0" indent="-225028">
              <a:spcBef>
                <a:spcPts val="500"/>
              </a:spcBef>
              <a:buClr>
                <a:srgbClr val="808080"/>
              </a:buClr>
              <a:defRPr sz="1800"/>
            </a:pPr>
            <a:r>
              <a:rPr sz="2400" dirty="0"/>
              <a:t>Gathers basic data for each </a:t>
            </a:r>
            <a:r>
              <a:rPr lang="en-GB" sz="2400" dirty="0"/>
              <a:t>raw </a:t>
            </a:r>
            <a:r>
              <a:rPr sz="2400" dirty="0"/>
              <a:t>download and sends to IRUS-UK server</a:t>
            </a:r>
            <a:endParaRPr lang="en-GB" sz="2400" dirty="0"/>
          </a:p>
          <a:p>
            <a:pPr marL="625078" lvl="1" indent="-225028">
              <a:spcBef>
                <a:spcPts val="500"/>
              </a:spcBef>
              <a:buClr>
                <a:srgbClr val="808080"/>
              </a:buClr>
              <a:defRPr sz="1800"/>
            </a:pPr>
            <a:r>
              <a:rPr lang="en-GB" sz="2000" dirty="0"/>
              <a:t>Raw download data is stored in daily logfiles before being processed and  ingested into IRUS-UK database</a:t>
            </a:r>
          </a:p>
        </p:txBody>
      </p:sp>
      <p:pic>
        <p:nvPicPr>
          <p:cNvPr id="81" name="image2.png" descr="Jisc logo"/>
          <p:cNvPicPr/>
          <p:nvPr/>
        </p:nvPicPr>
        <p:blipFill>
          <a:blip r:embed="rId4">
            <a:extLst/>
          </a:blip>
          <a:stretch>
            <a:fillRect/>
          </a:stretch>
        </p:blipFill>
        <p:spPr>
          <a:xfrm>
            <a:off x="4067943" y="6165303"/>
            <a:ext cx="581026" cy="323851"/>
          </a:xfrm>
          <a:prstGeom prst="rect">
            <a:avLst/>
          </a:prstGeom>
          <a:ln w="12700">
            <a:miter lim="400000"/>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549275" y="333374"/>
            <a:ext cx="8042275" cy="648001"/>
          </a:xfrm>
          <a:prstGeom prst="rect">
            <a:avLst/>
          </a:prstGeom>
        </p:spPr>
        <p:txBody>
          <a:bodyPr lIns="0" tIns="0" rIns="0" bIns="0"/>
          <a:lstStyle>
            <a:lvl1pPr>
              <a:defRPr sz="2800" b="1">
                <a:solidFill>
                  <a:srgbClr val="16B4CD"/>
                </a:solidFill>
              </a:defRPr>
            </a:lvl1pPr>
          </a:lstStyle>
          <a:p>
            <a:pPr lvl="0">
              <a:defRPr sz="1800" b="0">
                <a:solidFill>
                  <a:srgbClr val="000000"/>
                </a:solidFill>
              </a:defRPr>
            </a:pPr>
            <a:r>
              <a:rPr sz="3200" b="1" dirty="0">
                <a:solidFill>
                  <a:srgbClr val="16B4CD"/>
                </a:solidFill>
                <a:latin typeface="Calibri" panose="020F0502020204030204" pitchFamily="34" charset="0"/>
              </a:rPr>
              <a:t>IRUS</a:t>
            </a:r>
            <a:r>
              <a:rPr lang="en-GB" sz="3200" b="1" dirty="0">
                <a:solidFill>
                  <a:srgbClr val="16B4CD"/>
                </a:solidFill>
                <a:latin typeface="Calibri" panose="020F0502020204030204" pitchFamily="34" charset="0"/>
              </a:rPr>
              <a:t>-UK ingest procedures</a:t>
            </a:r>
            <a:endParaRPr sz="3200" b="1" dirty="0">
              <a:solidFill>
                <a:srgbClr val="16B4CD"/>
              </a:solidFill>
              <a:latin typeface="Calibri" panose="020F0502020204030204" pitchFamily="34" charset="0"/>
            </a:endParaRPr>
          </a:p>
        </p:txBody>
      </p:sp>
      <p:sp>
        <p:nvSpPr>
          <p:cNvPr id="80" name="Shape 80"/>
          <p:cNvSpPr>
            <a:spLocks noGrp="1"/>
          </p:cNvSpPr>
          <p:nvPr>
            <p:ph idx="1"/>
          </p:nvPr>
        </p:nvSpPr>
        <p:spPr>
          <a:xfrm>
            <a:off x="549275" y="1196751"/>
            <a:ext cx="8042275" cy="4746849"/>
          </a:xfrm>
          <a:prstGeom prst="rect">
            <a:avLst/>
          </a:prstGeom>
        </p:spPr>
        <p:txBody>
          <a:bodyPr lIns="0" tIns="0" rIns="0" bIns="0"/>
          <a:lstStyle/>
          <a:p>
            <a:pPr marL="225028" lvl="0" indent="-225028">
              <a:spcBef>
                <a:spcPts val="600"/>
              </a:spcBef>
              <a:buClr>
                <a:srgbClr val="808080"/>
              </a:buClr>
              <a:defRPr sz="1800"/>
            </a:pPr>
            <a:r>
              <a:rPr lang="en-GB" sz="2400" dirty="0"/>
              <a:t>The IRUS-UK daily ingest follows </a:t>
            </a:r>
            <a:r>
              <a:rPr sz="2400" dirty="0"/>
              <a:t>processing rules specified in:</a:t>
            </a:r>
          </a:p>
          <a:p>
            <a:pPr marL="671512" lvl="1" indent="-214312">
              <a:spcBef>
                <a:spcPts val="500"/>
              </a:spcBef>
              <a:buClr>
                <a:srgbClr val="808080"/>
              </a:buClr>
              <a:defRPr sz="1800"/>
            </a:pPr>
            <a:r>
              <a:rPr lang="en-GB" sz="2100" dirty="0">
                <a:solidFill>
                  <a:srgbClr val="808080"/>
                </a:solidFill>
                <a:hlinkClick r:id="rId3"/>
              </a:rPr>
              <a:t>Release 4 of the COUNTER Code of Practice for e-Resources</a:t>
            </a:r>
            <a:endParaRPr lang="en-GB" dirty="0"/>
          </a:p>
          <a:p>
            <a:pPr marL="671512" lvl="1" indent="-214312">
              <a:spcBef>
                <a:spcPts val="0"/>
              </a:spcBef>
              <a:buClr>
                <a:srgbClr val="808080"/>
              </a:buClr>
              <a:defRPr sz="1800"/>
            </a:pPr>
            <a:r>
              <a:rPr lang="en-GB" sz="2100" dirty="0">
                <a:solidFill>
                  <a:srgbClr val="808080"/>
                </a:solidFill>
                <a:hlinkClick r:id="rId4"/>
              </a:rPr>
              <a:t>Release 1 of the COUNTER Code of Practice for Articles</a:t>
            </a:r>
            <a:endParaRPr lang="en-GB" sz="2100" dirty="0">
              <a:solidFill>
                <a:srgbClr val="808080"/>
              </a:solidFill>
            </a:endParaRPr>
          </a:p>
          <a:p>
            <a:pPr marL="271462" indent="-214312">
              <a:spcBef>
                <a:spcPts val="0"/>
              </a:spcBef>
              <a:buClr>
                <a:srgbClr val="808080"/>
              </a:buClr>
              <a:defRPr sz="1800"/>
            </a:pPr>
            <a:r>
              <a:rPr lang="en-GB" sz="2400" dirty="0"/>
              <a:t>Processes entries from recognised IRs</a:t>
            </a:r>
          </a:p>
          <a:p>
            <a:pPr marL="271462" indent="-214312">
              <a:spcBef>
                <a:spcPts val="0"/>
              </a:spcBef>
              <a:buClr>
                <a:srgbClr val="808080"/>
              </a:buClr>
              <a:defRPr sz="1800"/>
            </a:pPr>
            <a:r>
              <a:rPr lang="en-GB" sz="2400" dirty="0"/>
              <a:t>Sorts and filters entries following COUNTER rules to remove robot entries using the </a:t>
            </a:r>
            <a:r>
              <a:rPr lang="en-GB" sz="2400" dirty="0">
                <a:solidFill>
                  <a:srgbClr val="808080"/>
                </a:solidFill>
                <a:hlinkClick r:id="rId5"/>
              </a:rPr>
              <a:t>COUNTER User Agent Exclusion List</a:t>
            </a:r>
            <a:endParaRPr lang="en-GB" sz="2400" dirty="0">
              <a:solidFill>
                <a:srgbClr val="808080"/>
              </a:solidFill>
            </a:endParaRPr>
          </a:p>
          <a:p>
            <a:pPr marL="671512" lvl="1" indent="-214312">
              <a:spcBef>
                <a:spcPts val="0"/>
              </a:spcBef>
              <a:buClr>
                <a:srgbClr val="808080"/>
              </a:buClr>
              <a:defRPr sz="1800"/>
            </a:pPr>
            <a:r>
              <a:rPr lang="en-GB" sz="2000" dirty="0"/>
              <a:t>regarded as a minimum requirement for excluding bots, etc.</a:t>
            </a:r>
          </a:p>
          <a:p>
            <a:pPr marL="271462" indent="-214312">
              <a:spcBef>
                <a:spcPts val="0"/>
              </a:spcBef>
              <a:buClr>
                <a:srgbClr val="808080"/>
              </a:buClr>
              <a:defRPr sz="1800"/>
            </a:pPr>
            <a:r>
              <a:rPr lang="en-GB" sz="2400" dirty="0"/>
              <a:t>Filters entries using additional IRUS-UK filters</a:t>
            </a:r>
          </a:p>
          <a:p>
            <a:pPr marL="271462" indent="-214312">
              <a:spcBef>
                <a:spcPts val="0"/>
              </a:spcBef>
              <a:buClr>
                <a:srgbClr val="808080"/>
              </a:buClr>
              <a:defRPr sz="1800"/>
            </a:pPr>
            <a:r>
              <a:rPr lang="en-GB" sz="2400" dirty="0"/>
              <a:t>Filters entries by applying the COUNTER 30 second double-click rule</a:t>
            </a:r>
          </a:p>
          <a:p>
            <a:pPr marL="271462" indent="-214312">
              <a:spcBef>
                <a:spcPts val="0"/>
              </a:spcBef>
              <a:buClr>
                <a:srgbClr val="808080"/>
              </a:buClr>
              <a:defRPr sz="1800"/>
            </a:pPr>
            <a:r>
              <a:rPr lang="en-GB" sz="2400" dirty="0"/>
              <a:t>Consolidates raw usage data for each item into daily statistics</a:t>
            </a:r>
          </a:p>
          <a:p>
            <a:pPr marL="271462" indent="-214312">
              <a:spcBef>
                <a:spcPts val="0"/>
              </a:spcBef>
              <a:buClr>
                <a:srgbClr val="808080"/>
              </a:buClr>
              <a:defRPr sz="1800"/>
            </a:pPr>
            <a:r>
              <a:rPr lang="en-GB" sz="2400" dirty="0"/>
              <a:t>At the end of each month, daily statistics are consolidated into monthly statistics</a:t>
            </a:r>
          </a:p>
          <a:p>
            <a:pPr marL="671512" lvl="1" indent="-214312">
              <a:spcBef>
                <a:spcPts val="0"/>
              </a:spcBef>
              <a:buClr>
                <a:srgbClr val="808080"/>
              </a:buClr>
              <a:defRPr sz="1800"/>
            </a:pPr>
            <a:endParaRPr lang="en-GB" sz="2100" dirty="0">
              <a:solidFill>
                <a:srgbClr val="808080"/>
              </a:solidFill>
            </a:endParaRPr>
          </a:p>
        </p:txBody>
      </p:sp>
      <p:pic>
        <p:nvPicPr>
          <p:cNvPr id="81" name="image2.png" descr="Jisc logo"/>
          <p:cNvPicPr/>
          <p:nvPr/>
        </p:nvPicPr>
        <p:blipFill>
          <a:blip r:embed="rId6">
            <a:extLst/>
          </a:blip>
          <a:stretch>
            <a:fillRect/>
          </a:stretch>
        </p:blipFill>
        <p:spPr>
          <a:xfrm>
            <a:off x="4067943" y="6165303"/>
            <a:ext cx="581026" cy="323851"/>
          </a:xfrm>
          <a:prstGeom prst="rect">
            <a:avLst/>
          </a:prstGeom>
          <a:ln w="12700">
            <a:miter lim="400000"/>
          </a:ln>
        </p:spPr>
      </p:pic>
    </p:spTree>
    <p:extLst>
      <p:ext uri="{BB962C8B-B14F-4D97-AF65-F5344CB8AC3E}">
        <p14:creationId xmlns:p14="http://schemas.microsoft.com/office/powerpoint/2010/main" val="396468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549275" y="333374"/>
            <a:ext cx="8042275" cy="648001"/>
          </a:xfrm>
          <a:prstGeom prst="rect">
            <a:avLst/>
          </a:prstGeom>
        </p:spPr>
        <p:txBody>
          <a:bodyPr lIns="0" tIns="0" rIns="0" bIns="0">
            <a:normAutofit fontScale="90000"/>
          </a:bodyPr>
          <a:lstStyle>
            <a:lvl1pPr>
              <a:defRPr sz="2800" b="1">
                <a:solidFill>
                  <a:srgbClr val="16B4CD"/>
                </a:solidFill>
              </a:defRPr>
            </a:lvl1pPr>
          </a:lstStyle>
          <a:p>
            <a:pPr lvl="0">
              <a:defRPr sz="1800" b="0">
                <a:solidFill>
                  <a:srgbClr val="000000"/>
                </a:solidFill>
              </a:defRPr>
            </a:pPr>
            <a:r>
              <a:rPr lang="en-GB" sz="3200" b="1" dirty="0">
                <a:solidFill>
                  <a:srgbClr val="16B4CD"/>
                </a:solidFill>
                <a:latin typeface="Calibri" panose="020F0502020204030204" pitchFamily="34" charset="0"/>
              </a:rPr>
              <a:t>Robots &amp; rogue usage – IRUS-UK current approach</a:t>
            </a:r>
            <a:endParaRPr sz="3200" b="1" dirty="0">
              <a:solidFill>
                <a:srgbClr val="16B4CD"/>
              </a:solidFill>
              <a:latin typeface="Calibri" panose="020F0502020204030204" pitchFamily="34" charset="0"/>
            </a:endParaRPr>
          </a:p>
        </p:txBody>
      </p:sp>
      <p:sp>
        <p:nvSpPr>
          <p:cNvPr id="80" name="Shape 80"/>
          <p:cNvSpPr>
            <a:spLocks noGrp="1"/>
          </p:cNvSpPr>
          <p:nvPr>
            <p:ph idx="1"/>
          </p:nvPr>
        </p:nvSpPr>
        <p:spPr>
          <a:xfrm>
            <a:off x="457201" y="1196751"/>
            <a:ext cx="8134350" cy="4746849"/>
          </a:xfrm>
          <a:prstGeom prst="rect">
            <a:avLst/>
          </a:prstGeom>
        </p:spPr>
        <p:txBody>
          <a:bodyPr lIns="0" tIns="0" rIns="0" bIns="0">
            <a:normAutofit lnSpcReduction="10000"/>
          </a:bodyPr>
          <a:lstStyle/>
          <a:p>
            <a:pPr marL="225028" lvl="0" indent="-225028">
              <a:spcBef>
                <a:spcPts val="600"/>
              </a:spcBef>
              <a:buClr>
                <a:srgbClr val="808080"/>
              </a:buClr>
              <a:defRPr sz="1800"/>
            </a:pPr>
            <a:r>
              <a:rPr lang="en-GB" sz="2400" dirty="0"/>
              <a:t>As stated, the COUNTER Robot Exclusion list is a minimum requirement for eliminating robots and rogue usage</a:t>
            </a:r>
            <a:endParaRPr lang="en-GB" sz="2100" dirty="0"/>
          </a:p>
          <a:p>
            <a:pPr marL="671512" lvl="1" indent="-214312">
              <a:spcBef>
                <a:spcPts val="0"/>
              </a:spcBef>
              <a:buClr>
                <a:srgbClr val="808080"/>
              </a:buClr>
              <a:defRPr sz="1800"/>
            </a:pPr>
            <a:r>
              <a:rPr lang="en-GB" sz="2000" dirty="0"/>
              <a:t>It worked well for traditional scholarly publishers with resources behind a subscription barrier</a:t>
            </a:r>
          </a:p>
          <a:p>
            <a:pPr marL="671512" lvl="1" indent="-214312">
              <a:spcBef>
                <a:spcPts val="0"/>
              </a:spcBef>
              <a:buClr>
                <a:srgbClr val="808080"/>
              </a:buClr>
              <a:defRPr sz="1800"/>
            </a:pPr>
            <a:r>
              <a:rPr lang="en-GB" sz="2000" dirty="0"/>
              <a:t>As we move to an OA world and newer players – repositories – more needs to be done</a:t>
            </a:r>
          </a:p>
          <a:p>
            <a:pPr marL="271462" indent="-214312">
              <a:spcBef>
                <a:spcPts val="0"/>
              </a:spcBef>
              <a:buClr>
                <a:srgbClr val="808080"/>
              </a:buClr>
              <a:defRPr sz="1800"/>
            </a:pPr>
            <a:r>
              <a:rPr lang="en-GB" sz="2400" dirty="0"/>
              <a:t>So in addition IRUS-UK:</a:t>
            </a:r>
          </a:p>
          <a:p>
            <a:pPr marL="671512" lvl="1" indent="-214312">
              <a:spcBef>
                <a:spcPts val="0"/>
              </a:spcBef>
              <a:buClr>
                <a:srgbClr val="808080"/>
              </a:buClr>
              <a:defRPr sz="1800"/>
            </a:pPr>
            <a:r>
              <a:rPr lang="en-GB" sz="2000" dirty="0"/>
              <a:t>excludes several IP ranges that are associated with some known robots and spiders, which don’t identify themselves in their User Agent string</a:t>
            </a:r>
          </a:p>
          <a:p>
            <a:pPr marL="671512" lvl="1" indent="-214312">
              <a:spcBef>
                <a:spcPts val="0"/>
              </a:spcBef>
              <a:buClr>
                <a:srgbClr val="808080"/>
              </a:buClr>
              <a:defRPr sz="1800"/>
            </a:pPr>
            <a:r>
              <a:rPr lang="en-GB" sz="2000" dirty="0"/>
              <a:t>And based on several years of empirical evidence:</a:t>
            </a:r>
          </a:p>
          <a:p>
            <a:pPr marL="1071562" lvl="2" indent="-214312">
              <a:spcBef>
                <a:spcPts val="0"/>
              </a:spcBef>
              <a:buClr>
                <a:srgbClr val="808080"/>
              </a:buClr>
              <a:defRPr sz="1800"/>
            </a:pPr>
            <a:r>
              <a:rPr lang="en-GB" sz="1800" dirty="0"/>
              <a:t>exclude downloads from IP addresses with 40+ downloads in a day</a:t>
            </a:r>
          </a:p>
          <a:p>
            <a:pPr marL="1071562" lvl="2" indent="-214312">
              <a:spcBef>
                <a:spcPts val="0"/>
              </a:spcBef>
              <a:buClr>
                <a:srgbClr val="808080"/>
              </a:buClr>
              <a:defRPr sz="1800"/>
            </a:pPr>
            <a:r>
              <a:rPr lang="en-GB" sz="1800" dirty="0"/>
              <a:t>Exclude downloads from IP address/User Agent where a single item is downloaded 10+ times a day</a:t>
            </a:r>
          </a:p>
          <a:p>
            <a:pPr marL="1071562" lvl="2" indent="-214312">
              <a:spcBef>
                <a:spcPts val="0"/>
              </a:spcBef>
              <a:buClr>
                <a:srgbClr val="808080"/>
              </a:buClr>
              <a:defRPr sz="1800"/>
            </a:pPr>
            <a:r>
              <a:rPr lang="en-GB" sz="1800" dirty="0"/>
              <a:t>Though we are aware that more can still be done</a:t>
            </a:r>
            <a:endParaRPr lang="en-GB" sz="2000" dirty="0"/>
          </a:p>
          <a:p>
            <a:pPr marL="271462" indent="-214312">
              <a:spcBef>
                <a:spcPts val="0"/>
              </a:spcBef>
              <a:buClr>
                <a:srgbClr val="808080"/>
              </a:buClr>
              <a:defRPr sz="1800"/>
            </a:pPr>
            <a:r>
              <a:rPr lang="en-GB" sz="2600" dirty="0"/>
              <a:t>More on robots later, but next a diagrammatic summary of the ingest . . .</a:t>
            </a:r>
          </a:p>
        </p:txBody>
      </p:sp>
      <p:pic>
        <p:nvPicPr>
          <p:cNvPr id="81" name="image2.png" descr="Jisc logo"/>
          <p:cNvPicPr/>
          <p:nvPr/>
        </p:nvPicPr>
        <p:blipFill>
          <a:blip r:embed="rId3">
            <a:extLst/>
          </a:blip>
          <a:stretch>
            <a:fillRect/>
          </a:stretch>
        </p:blipFill>
        <p:spPr>
          <a:xfrm>
            <a:off x="4067943" y="6165303"/>
            <a:ext cx="581026" cy="323851"/>
          </a:xfrm>
          <a:prstGeom prst="rect">
            <a:avLst/>
          </a:prstGeom>
          <a:ln w="12700">
            <a:miter lim="400000"/>
          </a:ln>
        </p:spPr>
      </p:pic>
    </p:spTree>
    <p:extLst>
      <p:ext uri="{BB962C8B-B14F-4D97-AF65-F5344CB8AC3E}">
        <p14:creationId xmlns:p14="http://schemas.microsoft.com/office/powerpoint/2010/main" val="107856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114800" y="304800"/>
            <a:ext cx="2438400" cy="62484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lowchart: Document 29"/>
          <p:cNvSpPr/>
          <p:nvPr/>
        </p:nvSpPr>
        <p:spPr>
          <a:xfrm>
            <a:off x="6781801" y="609600"/>
            <a:ext cx="2209799" cy="5979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04800" y="813553"/>
            <a:ext cx="1295400" cy="646331"/>
          </a:xfrm>
          <a:prstGeom prst="rect">
            <a:avLst/>
          </a:prstGeom>
          <a:noFill/>
          <a:ln>
            <a:solidFill>
              <a:schemeClr val="accent1"/>
            </a:solidFill>
          </a:ln>
        </p:spPr>
        <p:txBody>
          <a:bodyPr wrap="square" rtlCol="0">
            <a:spAutoFit/>
          </a:bodyPr>
          <a:lstStyle/>
          <a:p>
            <a:r>
              <a:rPr lang="en-GB" dirty="0"/>
              <a:t>129 repositories</a:t>
            </a:r>
          </a:p>
        </p:txBody>
      </p:sp>
      <p:sp>
        <p:nvSpPr>
          <p:cNvPr id="6" name="Flowchart: Multidocument 5"/>
          <p:cNvSpPr/>
          <p:nvPr/>
        </p:nvSpPr>
        <p:spPr>
          <a:xfrm>
            <a:off x="2133600" y="1411069"/>
            <a:ext cx="1371600" cy="762000"/>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286000" y="1563469"/>
            <a:ext cx="990600" cy="584775"/>
          </a:xfrm>
          <a:prstGeom prst="rect">
            <a:avLst/>
          </a:prstGeom>
          <a:noFill/>
        </p:spPr>
        <p:txBody>
          <a:bodyPr wrap="square" rtlCol="0">
            <a:spAutoFit/>
          </a:bodyPr>
          <a:lstStyle/>
          <a:p>
            <a:r>
              <a:rPr lang="en-GB" sz="1600" dirty="0"/>
              <a:t>Daily log files</a:t>
            </a:r>
          </a:p>
        </p:txBody>
      </p:sp>
      <p:cxnSp>
        <p:nvCxnSpPr>
          <p:cNvPr id="9" name="Straight Arrow Connector 8"/>
          <p:cNvCxnSpPr>
            <a:stCxn id="4" idx="3"/>
            <a:endCxn id="6" idx="1"/>
          </p:cNvCxnSpPr>
          <p:nvPr/>
        </p:nvCxnSpPr>
        <p:spPr>
          <a:xfrm>
            <a:off x="1600200" y="1136719"/>
            <a:ext cx="533400" cy="65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838200"/>
            <a:ext cx="1295400" cy="523220"/>
          </a:xfrm>
          <a:prstGeom prst="rect">
            <a:avLst/>
          </a:prstGeom>
          <a:noFill/>
        </p:spPr>
        <p:txBody>
          <a:bodyPr wrap="square" rtlCol="0">
            <a:spAutoFit/>
          </a:bodyPr>
          <a:lstStyle/>
          <a:p>
            <a:pPr algn="r"/>
            <a:r>
              <a:rPr lang="en-GB" sz="1400" dirty="0"/>
              <a:t>Raw download data</a:t>
            </a:r>
          </a:p>
        </p:txBody>
      </p:sp>
      <p:cxnSp>
        <p:nvCxnSpPr>
          <p:cNvPr id="19" name="Straight Arrow Connector 18"/>
          <p:cNvCxnSpPr>
            <a:stCxn id="6" idx="3"/>
            <a:endCxn id="21" idx="1"/>
          </p:cNvCxnSpPr>
          <p:nvPr/>
        </p:nvCxnSpPr>
        <p:spPr>
          <a:xfrm flipV="1">
            <a:off x="3505200" y="1197858"/>
            <a:ext cx="762000" cy="594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67200" y="751582"/>
            <a:ext cx="1981200" cy="892552"/>
          </a:xfrm>
          <a:prstGeom prst="rect">
            <a:avLst/>
          </a:prstGeom>
          <a:solidFill>
            <a:schemeClr val="bg1"/>
          </a:solidFill>
          <a:ln>
            <a:solidFill>
              <a:schemeClr val="accent1"/>
            </a:solidFill>
          </a:ln>
        </p:spPr>
        <p:txBody>
          <a:bodyPr wrap="square" rtlCol="0">
            <a:spAutoFit/>
          </a:bodyPr>
          <a:lstStyle/>
          <a:p>
            <a:r>
              <a:rPr lang="en-GB" sz="1600" dirty="0"/>
              <a:t>PreStep1</a:t>
            </a:r>
          </a:p>
          <a:p>
            <a:r>
              <a:rPr lang="en-GB" sz="1200" dirty="0"/>
              <a:t>Check Repository details.</a:t>
            </a:r>
          </a:p>
          <a:p>
            <a:r>
              <a:rPr lang="en-GB" sz="1200" dirty="0"/>
              <a:t>Generate exclude files.</a:t>
            </a:r>
          </a:p>
          <a:p>
            <a:r>
              <a:rPr lang="en-GB" sz="1200" dirty="0"/>
              <a:t>List unknown hosts</a:t>
            </a:r>
          </a:p>
        </p:txBody>
      </p:sp>
      <p:sp>
        <p:nvSpPr>
          <p:cNvPr id="22" name="TextBox 21"/>
          <p:cNvSpPr txBox="1"/>
          <p:nvPr/>
        </p:nvSpPr>
        <p:spPr>
          <a:xfrm>
            <a:off x="4267200" y="1752600"/>
            <a:ext cx="1981200" cy="1077218"/>
          </a:xfrm>
          <a:prstGeom prst="rect">
            <a:avLst/>
          </a:prstGeom>
          <a:solidFill>
            <a:schemeClr val="bg1"/>
          </a:solidFill>
          <a:ln>
            <a:solidFill>
              <a:schemeClr val="accent1"/>
            </a:solidFill>
          </a:ln>
        </p:spPr>
        <p:txBody>
          <a:bodyPr wrap="square" rtlCol="0">
            <a:spAutoFit/>
          </a:bodyPr>
          <a:lstStyle/>
          <a:p>
            <a:r>
              <a:rPr lang="en-GB" sz="1600" dirty="0"/>
              <a:t>Step1</a:t>
            </a:r>
          </a:p>
          <a:p>
            <a:r>
              <a:rPr lang="en-GB" sz="1200" dirty="0"/>
              <a:t>Remove COUNTER &amp; IRUS-UK exclusions &amp; </a:t>
            </a:r>
            <a:r>
              <a:rPr lang="en-GB" sz="1200" dirty="0" err="1"/>
              <a:t>dbl</a:t>
            </a:r>
            <a:r>
              <a:rPr lang="en-GB" sz="1200" dirty="0"/>
              <a:t>-clicks</a:t>
            </a:r>
          </a:p>
          <a:p>
            <a:r>
              <a:rPr lang="en-GB" sz="1200" dirty="0"/>
              <a:t>Consolidate raw data into stats</a:t>
            </a:r>
          </a:p>
        </p:txBody>
      </p:sp>
      <p:sp>
        <p:nvSpPr>
          <p:cNvPr id="23" name="TextBox 22"/>
          <p:cNvSpPr txBox="1"/>
          <p:nvPr/>
        </p:nvSpPr>
        <p:spPr>
          <a:xfrm>
            <a:off x="4267200" y="2971800"/>
            <a:ext cx="1981200" cy="1631216"/>
          </a:xfrm>
          <a:prstGeom prst="rect">
            <a:avLst/>
          </a:prstGeom>
          <a:solidFill>
            <a:schemeClr val="bg1"/>
          </a:solidFill>
          <a:ln>
            <a:solidFill>
              <a:schemeClr val="accent1"/>
            </a:solidFill>
          </a:ln>
        </p:spPr>
        <p:txBody>
          <a:bodyPr wrap="square" rtlCol="0">
            <a:spAutoFit/>
          </a:bodyPr>
          <a:lstStyle/>
          <a:p>
            <a:r>
              <a:rPr lang="en-GB" sz="1600" dirty="0"/>
              <a:t>Step2</a:t>
            </a:r>
          </a:p>
          <a:p>
            <a:r>
              <a:rPr lang="en-GB" sz="1200" dirty="0"/>
              <a:t>Insert new, unknown items into Item table.</a:t>
            </a:r>
          </a:p>
          <a:p>
            <a:r>
              <a:rPr lang="en-GB" sz="1200" dirty="0"/>
              <a:t>Lookup </a:t>
            </a:r>
            <a:r>
              <a:rPr lang="en-GB" sz="1200" dirty="0" err="1"/>
              <a:t>irus-uk</a:t>
            </a:r>
            <a:r>
              <a:rPr lang="en-GB" sz="1200" dirty="0"/>
              <a:t> item ids via OAI identifiers and</a:t>
            </a:r>
          </a:p>
          <a:p>
            <a:r>
              <a:rPr lang="en-GB" sz="1200" dirty="0"/>
              <a:t>Insert stats into Daily Stats table</a:t>
            </a:r>
          </a:p>
          <a:p>
            <a:r>
              <a:rPr lang="en-GB" sz="1200" dirty="0"/>
              <a:t>Insert new manifest data</a:t>
            </a:r>
          </a:p>
        </p:txBody>
      </p:sp>
      <p:cxnSp>
        <p:nvCxnSpPr>
          <p:cNvPr id="25" name="Straight Arrow Connector 24"/>
          <p:cNvCxnSpPr>
            <a:stCxn id="6" idx="3"/>
            <a:endCxn id="22" idx="1"/>
          </p:cNvCxnSpPr>
          <p:nvPr/>
        </p:nvCxnSpPr>
        <p:spPr>
          <a:xfrm>
            <a:off x="3505200" y="1792069"/>
            <a:ext cx="762000" cy="49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7200" y="5562600"/>
            <a:ext cx="1981200" cy="822960"/>
          </a:xfrm>
          <a:prstGeom prst="rect">
            <a:avLst/>
          </a:prstGeom>
          <a:solidFill>
            <a:schemeClr val="bg1"/>
          </a:solidFill>
          <a:ln>
            <a:solidFill>
              <a:schemeClr val="accent1"/>
            </a:solidFill>
          </a:ln>
        </p:spPr>
        <p:txBody>
          <a:bodyPr wrap="square" rtlCol="0">
            <a:spAutoFit/>
          </a:bodyPr>
          <a:lstStyle/>
          <a:p>
            <a:r>
              <a:rPr lang="en-GB" sz="1600" dirty="0"/>
              <a:t>Step3</a:t>
            </a:r>
          </a:p>
          <a:p>
            <a:r>
              <a:rPr lang="en-GB" sz="1200" dirty="0"/>
              <a:t>Harvest bibliographic metadata for unknown items</a:t>
            </a:r>
          </a:p>
        </p:txBody>
      </p:sp>
      <p:sp>
        <p:nvSpPr>
          <p:cNvPr id="29" name="TextBox 28"/>
          <p:cNvSpPr txBox="1"/>
          <p:nvPr/>
        </p:nvSpPr>
        <p:spPr>
          <a:xfrm>
            <a:off x="6955326" y="609600"/>
            <a:ext cx="2195024" cy="523220"/>
          </a:xfrm>
          <a:prstGeom prst="rect">
            <a:avLst/>
          </a:prstGeom>
          <a:noFill/>
        </p:spPr>
        <p:txBody>
          <a:bodyPr wrap="square" rtlCol="0">
            <a:spAutoFit/>
          </a:bodyPr>
          <a:lstStyle/>
          <a:p>
            <a:r>
              <a:rPr lang="en-GB" sz="1600" dirty="0"/>
              <a:t>IP Excludes </a:t>
            </a:r>
            <a:r>
              <a:rPr lang="en-GB" sz="1400" dirty="0"/>
              <a:t>(</a:t>
            </a:r>
            <a:r>
              <a:rPr lang="en-GB" sz="1400" dirty="0" err="1"/>
              <a:t>textfile</a:t>
            </a:r>
            <a:r>
              <a:rPr lang="en-GB" sz="1400" dirty="0"/>
              <a:t>)</a:t>
            </a:r>
          </a:p>
          <a:p>
            <a:r>
              <a:rPr lang="en-GB" sz="1200" dirty="0"/>
              <a:t>40+ downloads</a:t>
            </a:r>
          </a:p>
        </p:txBody>
      </p:sp>
      <p:sp>
        <p:nvSpPr>
          <p:cNvPr id="31" name="Flowchart: Document 30"/>
          <p:cNvSpPr/>
          <p:nvPr/>
        </p:nvSpPr>
        <p:spPr>
          <a:xfrm>
            <a:off x="6781801" y="1371600"/>
            <a:ext cx="2209800" cy="919609"/>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6858000" y="1371600"/>
            <a:ext cx="2133601" cy="738664"/>
          </a:xfrm>
          <a:prstGeom prst="rect">
            <a:avLst/>
          </a:prstGeom>
          <a:noFill/>
        </p:spPr>
        <p:txBody>
          <a:bodyPr wrap="square" rtlCol="0">
            <a:spAutoFit/>
          </a:bodyPr>
          <a:lstStyle/>
          <a:p>
            <a:r>
              <a:rPr lang="en-GB" sz="1600" dirty="0"/>
              <a:t>IP/UA/ID Excludes </a:t>
            </a:r>
          </a:p>
          <a:p>
            <a:r>
              <a:rPr lang="en-GB" sz="1400" dirty="0"/>
              <a:t>(</a:t>
            </a:r>
            <a:r>
              <a:rPr lang="en-GB" sz="1400" dirty="0" err="1"/>
              <a:t>textfile</a:t>
            </a:r>
            <a:r>
              <a:rPr lang="en-GB" sz="1400" dirty="0"/>
              <a:t>)</a:t>
            </a:r>
          </a:p>
          <a:p>
            <a:r>
              <a:rPr lang="en-GB" sz="1200" dirty="0"/>
              <a:t>10+ downloads of a single item</a:t>
            </a:r>
          </a:p>
        </p:txBody>
      </p:sp>
      <p:cxnSp>
        <p:nvCxnSpPr>
          <p:cNvPr id="34" name="Straight Arrow Connector 33"/>
          <p:cNvCxnSpPr>
            <a:stCxn id="21" idx="3"/>
            <a:endCxn id="30" idx="1"/>
          </p:cNvCxnSpPr>
          <p:nvPr/>
        </p:nvCxnSpPr>
        <p:spPr>
          <a:xfrm flipV="1">
            <a:off x="6248400" y="908566"/>
            <a:ext cx="533401" cy="28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3"/>
            <a:endCxn id="31" idx="1"/>
          </p:cNvCxnSpPr>
          <p:nvPr/>
        </p:nvCxnSpPr>
        <p:spPr>
          <a:xfrm>
            <a:off x="6248400" y="1197858"/>
            <a:ext cx="533401" cy="633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22" idx="3"/>
          </p:cNvCxnSpPr>
          <p:nvPr/>
        </p:nvCxnSpPr>
        <p:spPr>
          <a:xfrm flipH="1">
            <a:off x="6248400" y="1831405"/>
            <a:ext cx="533401" cy="459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Flowchart: Document 45"/>
          <p:cNvSpPr/>
          <p:nvPr/>
        </p:nvSpPr>
        <p:spPr>
          <a:xfrm>
            <a:off x="1143000" y="2514600"/>
            <a:ext cx="2400300" cy="4455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1143000" y="2514600"/>
            <a:ext cx="2400300" cy="338554"/>
          </a:xfrm>
          <a:prstGeom prst="rect">
            <a:avLst/>
          </a:prstGeom>
          <a:noFill/>
        </p:spPr>
        <p:txBody>
          <a:bodyPr wrap="square" rtlCol="0">
            <a:spAutoFit/>
          </a:bodyPr>
          <a:lstStyle/>
          <a:p>
            <a:r>
              <a:rPr lang="en-GB" sz="1600" dirty="0"/>
              <a:t>Intermediate stats </a:t>
            </a:r>
            <a:r>
              <a:rPr lang="en-GB" sz="1400" dirty="0"/>
              <a:t>(</a:t>
            </a:r>
            <a:r>
              <a:rPr lang="en-GB" sz="1400" dirty="0" err="1"/>
              <a:t>textfile</a:t>
            </a:r>
            <a:r>
              <a:rPr lang="en-GB" sz="1400" dirty="0"/>
              <a:t>)</a:t>
            </a:r>
            <a:endParaRPr lang="en-GB" sz="1600" dirty="0"/>
          </a:p>
        </p:txBody>
      </p:sp>
      <p:sp>
        <p:nvSpPr>
          <p:cNvPr id="48" name="Flowchart: Document 47"/>
          <p:cNvSpPr/>
          <p:nvPr/>
        </p:nvSpPr>
        <p:spPr>
          <a:xfrm>
            <a:off x="1143000" y="3135868"/>
            <a:ext cx="2400300" cy="445532"/>
          </a:xfrm>
          <a:prstGeom prst="flowChart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1143000" y="3135868"/>
            <a:ext cx="2400300" cy="338554"/>
          </a:xfrm>
          <a:prstGeom prst="rect">
            <a:avLst/>
          </a:prstGeom>
          <a:noFill/>
        </p:spPr>
        <p:txBody>
          <a:bodyPr wrap="square" rtlCol="0">
            <a:spAutoFit/>
          </a:bodyPr>
          <a:lstStyle/>
          <a:p>
            <a:r>
              <a:rPr lang="en-GB" sz="1600" dirty="0"/>
              <a:t>Manifest </a:t>
            </a:r>
            <a:r>
              <a:rPr lang="en-GB" sz="1400" dirty="0"/>
              <a:t>(</a:t>
            </a:r>
            <a:r>
              <a:rPr lang="en-GB" sz="1400" dirty="0" err="1"/>
              <a:t>textfile</a:t>
            </a:r>
            <a:r>
              <a:rPr lang="en-GB" sz="1400" dirty="0"/>
              <a:t>)</a:t>
            </a:r>
          </a:p>
        </p:txBody>
      </p:sp>
      <p:cxnSp>
        <p:nvCxnSpPr>
          <p:cNvPr id="51" name="Straight Arrow Connector 50"/>
          <p:cNvCxnSpPr>
            <a:stCxn id="22" idx="1"/>
            <a:endCxn id="46" idx="3"/>
          </p:cNvCxnSpPr>
          <p:nvPr/>
        </p:nvCxnSpPr>
        <p:spPr>
          <a:xfrm flipH="1">
            <a:off x="3543300" y="2291209"/>
            <a:ext cx="723900" cy="446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2" idx="1"/>
            <a:endCxn id="49" idx="3"/>
          </p:cNvCxnSpPr>
          <p:nvPr/>
        </p:nvCxnSpPr>
        <p:spPr>
          <a:xfrm flipH="1">
            <a:off x="3543300" y="2291209"/>
            <a:ext cx="723900" cy="1013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Flowchart: Magnetic Disk 55"/>
          <p:cNvSpPr/>
          <p:nvPr/>
        </p:nvSpPr>
        <p:spPr>
          <a:xfrm>
            <a:off x="685800" y="3962400"/>
            <a:ext cx="2895600" cy="2209800"/>
          </a:xfrm>
          <a:prstGeom prst="flowChartMagneticDisk">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a:t>Manifest Table</a:t>
            </a:r>
          </a:p>
          <a:p>
            <a:pPr algn="ctr"/>
            <a:r>
              <a:rPr lang="en-GB" dirty="0"/>
              <a:t>Item Table</a:t>
            </a:r>
          </a:p>
          <a:p>
            <a:pPr algn="ctr"/>
            <a:r>
              <a:rPr lang="en-GB" dirty="0"/>
              <a:t>Daily Stats Table</a:t>
            </a:r>
          </a:p>
          <a:p>
            <a:pPr algn="ctr"/>
            <a:r>
              <a:rPr lang="en-GB" dirty="0"/>
              <a:t>Recent Daily Stats Table</a:t>
            </a:r>
          </a:p>
          <a:p>
            <a:pPr algn="ctr"/>
            <a:endParaRPr lang="en-GB" dirty="0"/>
          </a:p>
        </p:txBody>
      </p:sp>
      <p:sp>
        <p:nvSpPr>
          <p:cNvPr id="83" name="TextBox 82"/>
          <p:cNvSpPr txBox="1"/>
          <p:nvPr/>
        </p:nvSpPr>
        <p:spPr>
          <a:xfrm>
            <a:off x="6858000" y="5602069"/>
            <a:ext cx="1600200" cy="646331"/>
          </a:xfrm>
          <a:prstGeom prst="rect">
            <a:avLst/>
          </a:prstGeom>
          <a:noFill/>
          <a:ln>
            <a:solidFill>
              <a:schemeClr val="accent1"/>
            </a:solidFill>
          </a:ln>
        </p:spPr>
        <p:txBody>
          <a:bodyPr wrap="square" rtlCol="0">
            <a:spAutoFit/>
          </a:bodyPr>
          <a:lstStyle/>
          <a:p>
            <a:r>
              <a:rPr lang="en-GB" dirty="0"/>
              <a:t>129 OAI-PMH interfaces</a:t>
            </a:r>
          </a:p>
        </p:txBody>
      </p:sp>
      <p:cxnSp>
        <p:nvCxnSpPr>
          <p:cNvPr id="85" name="Straight Arrow Connector 84"/>
          <p:cNvCxnSpPr>
            <a:stCxn id="26" idx="3"/>
            <a:endCxn id="83" idx="1"/>
          </p:cNvCxnSpPr>
          <p:nvPr/>
        </p:nvCxnSpPr>
        <p:spPr>
          <a:xfrm flipV="1">
            <a:off x="6248400" y="5925235"/>
            <a:ext cx="609600" cy="4884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56" idx="4"/>
            <a:endCxn id="26" idx="1"/>
          </p:cNvCxnSpPr>
          <p:nvPr/>
        </p:nvCxnSpPr>
        <p:spPr>
          <a:xfrm>
            <a:off x="3581400" y="5067300"/>
            <a:ext cx="685800" cy="9067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6" idx="3"/>
            <a:endCxn id="23" idx="1"/>
          </p:cNvCxnSpPr>
          <p:nvPr/>
        </p:nvCxnSpPr>
        <p:spPr>
          <a:xfrm>
            <a:off x="3543300" y="2737366"/>
            <a:ext cx="723900" cy="1050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9" idx="3"/>
            <a:endCxn id="23" idx="1"/>
          </p:cNvCxnSpPr>
          <p:nvPr/>
        </p:nvCxnSpPr>
        <p:spPr>
          <a:xfrm>
            <a:off x="3543300" y="3305145"/>
            <a:ext cx="723900" cy="482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3000" y="4202668"/>
            <a:ext cx="1885324" cy="369332"/>
          </a:xfrm>
          <a:prstGeom prst="rect">
            <a:avLst/>
          </a:prstGeom>
          <a:noFill/>
        </p:spPr>
        <p:txBody>
          <a:bodyPr wrap="none" rtlCol="0">
            <a:spAutoFit/>
          </a:bodyPr>
          <a:lstStyle/>
          <a:p>
            <a:r>
              <a:rPr lang="en-GB" dirty="0"/>
              <a:t>IRUS-UK Database</a:t>
            </a:r>
          </a:p>
        </p:txBody>
      </p:sp>
      <p:sp>
        <p:nvSpPr>
          <p:cNvPr id="37" name="TextBox 36"/>
          <p:cNvSpPr txBox="1"/>
          <p:nvPr/>
        </p:nvSpPr>
        <p:spPr>
          <a:xfrm>
            <a:off x="4304342" y="304800"/>
            <a:ext cx="1944058" cy="369332"/>
          </a:xfrm>
          <a:prstGeom prst="rect">
            <a:avLst/>
          </a:prstGeom>
          <a:noFill/>
        </p:spPr>
        <p:txBody>
          <a:bodyPr wrap="none" rtlCol="0">
            <a:spAutoFit/>
          </a:bodyPr>
          <a:lstStyle/>
          <a:p>
            <a:r>
              <a:rPr lang="en-GB" dirty="0"/>
              <a:t>Daily Ingest Scripts</a:t>
            </a:r>
          </a:p>
        </p:txBody>
      </p:sp>
      <p:cxnSp>
        <p:nvCxnSpPr>
          <p:cNvPr id="41" name="Straight Arrow Connector 40"/>
          <p:cNvCxnSpPr>
            <a:stCxn id="23" idx="1"/>
            <a:endCxn id="56" idx="1"/>
          </p:cNvCxnSpPr>
          <p:nvPr/>
        </p:nvCxnSpPr>
        <p:spPr>
          <a:xfrm flipH="1">
            <a:off x="2133600" y="3787408"/>
            <a:ext cx="2133600" cy="174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1" idx="2"/>
            <a:endCxn id="22" idx="0"/>
          </p:cNvCxnSpPr>
          <p:nvPr/>
        </p:nvCxnSpPr>
        <p:spPr>
          <a:xfrm>
            <a:off x="5257800" y="1644134"/>
            <a:ext cx="0" cy="108466"/>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2" idx="2"/>
            <a:endCxn id="23" idx="0"/>
          </p:cNvCxnSpPr>
          <p:nvPr/>
        </p:nvCxnSpPr>
        <p:spPr>
          <a:xfrm>
            <a:off x="5257800" y="2829818"/>
            <a:ext cx="0" cy="141982"/>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267200" y="4702314"/>
            <a:ext cx="1981200" cy="707886"/>
          </a:xfrm>
          <a:prstGeom prst="rect">
            <a:avLst/>
          </a:prstGeom>
          <a:solidFill>
            <a:schemeClr val="bg1"/>
          </a:solidFill>
          <a:ln>
            <a:solidFill>
              <a:schemeClr val="accent1"/>
            </a:solidFill>
          </a:ln>
        </p:spPr>
        <p:txBody>
          <a:bodyPr wrap="square" rtlCol="0">
            <a:spAutoFit/>
          </a:bodyPr>
          <a:lstStyle/>
          <a:p>
            <a:r>
              <a:rPr lang="en-GB" sz="1600" dirty="0" err="1"/>
              <a:t>RecentDailyStats</a:t>
            </a:r>
            <a:endParaRPr lang="en-GB" sz="1600" dirty="0"/>
          </a:p>
          <a:p>
            <a:r>
              <a:rPr lang="en-GB" sz="1200" dirty="0"/>
              <a:t>Regenerate latest 30 days table (for performance in UI)</a:t>
            </a:r>
          </a:p>
        </p:txBody>
      </p:sp>
      <p:cxnSp>
        <p:nvCxnSpPr>
          <p:cNvPr id="94" name="Straight Arrow Connector 93"/>
          <p:cNvCxnSpPr>
            <a:stCxn id="56" idx="4"/>
            <a:endCxn id="89" idx="1"/>
          </p:cNvCxnSpPr>
          <p:nvPr/>
        </p:nvCxnSpPr>
        <p:spPr>
          <a:xfrm flipV="1">
            <a:off x="3581400" y="5056257"/>
            <a:ext cx="685800" cy="1104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1"/>
            <a:endCxn id="22" idx="3"/>
          </p:cNvCxnSpPr>
          <p:nvPr/>
        </p:nvCxnSpPr>
        <p:spPr>
          <a:xfrm flipH="1">
            <a:off x="6248400" y="908566"/>
            <a:ext cx="533401" cy="13826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Shape 79"/>
          <p:cNvSpPr txBox="1">
            <a:spLocks/>
          </p:cNvSpPr>
          <p:nvPr/>
        </p:nvSpPr>
        <p:spPr>
          <a:xfrm>
            <a:off x="415925" y="219665"/>
            <a:ext cx="3508375" cy="648001"/>
          </a:xfrm>
          <a:prstGeom prst="rect">
            <a:avLst/>
          </a:prstGeom>
        </p:spPr>
        <p:txBody>
          <a:bodyPr lIns="0" tIns="0" rIns="0" bIns="0"/>
          <a:lstStyle>
            <a:lvl1pPr algn="ctr">
              <a:defRPr sz="2800" b="1">
                <a:solidFill>
                  <a:srgbClr val="16B4CD"/>
                </a:solidFill>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algn="l">
              <a:defRPr sz="1800" b="0">
                <a:solidFill>
                  <a:srgbClr val="000000"/>
                </a:solidFill>
              </a:defRPr>
            </a:pPr>
            <a:r>
              <a:rPr lang="en-GB" sz="3200" dirty="0">
                <a:solidFill>
                  <a:srgbClr val="00B0F0"/>
                </a:solidFill>
              </a:rPr>
              <a:t>IRUS-UK Daily Ingest</a:t>
            </a:r>
          </a:p>
        </p:txBody>
      </p:sp>
    </p:spTree>
    <p:extLst>
      <p:ext uri="{BB962C8B-B14F-4D97-AF65-F5344CB8AC3E}">
        <p14:creationId xmlns:p14="http://schemas.microsoft.com/office/powerpoint/2010/main" val="80565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572000" y="2057400"/>
            <a:ext cx="3048000" cy="28194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4800600" y="2504182"/>
            <a:ext cx="2438400" cy="2185214"/>
          </a:xfrm>
          <a:prstGeom prst="rect">
            <a:avLst/>
          </a:prstGeom>
          <a:solidFill>
            <a:schemeClr val="bg1"/>
          </a:solidFill>
          <a:ln>
            <a:solidFill>
              <a:schemeClr val="accent1"/>
            </a:solidFill>
          </a:ln>
        </p:spPr>
        <p:txBody>
          <a:bodyPr wrap="square" rtlCol="0">
            <a:spAutoFit/>
          </a:bodyPr>
          <a:lstStyle/>
          <a:p>
            <a:r>
              <a:rPr lang="en-GB" sz="1600" dirty="0"/>
              <a:t>Monthly-Update yyyy-mm</a:t>
            </a:r>
          </a:p>
          <a:p>
            <a:r>
              <a:rPr lang="en-GB" sz="1200" dirty="0"/>
              <a:t>Consolidate daily stats for yyyy-mm into monthly stats (required COUNTER granularity) and update Monthly Stats table</a:t>
            </a:r>
          </a:p>
          <a:p>
            <a:endParaRPr lang="en-GB" sz="1200" dirty="0"/>
          </a:p>
          <a:p>
            <a:r>
              <a:rPr lang="en-GB" sz="1200" dirty="0"/>
              <a:t>Consolidate daily stats for yyyy-mm into monthly summary stats and update Monthly Summary Stats table (for performance in UI)</a:t>
            </a:r>
          </a:p>
          <a:p>
            <a:endParaRPr lang="en-GB" sz="1200" dirty="0"/>
          </a:p>
        </p:txBody>
      </p:sp>
      <p:sp>
        <p:nvSpPr>
          <p:cNvPr id="56" name="Flowchart: Magnetic Disk 55"/>
          <p:cNvSpPr/>
          <p:nvPr/>
        </p:nvSpPr>
        <p:spPr>
          <a:xfrm>
            <a:off x="762000" y="2244090"/>
            <a:ext cx="3086100" cy="2438400"/>
          </a:xfrm>
          <a:prstGeom prst="flowChartMagneticDisk">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a:t>Daily Stats Table</a:t>
            </a:r>
          </a:p>
          <a:p>
            <a:pPr algn="ctr"/>
            <a:r>
              <a:rPr lang="en-GB" dirty="0"/>
              <a:t>Monthly Stats Table</a:t>
            </a:r>
          </a:p>
          <a:p>
            <a:pPr algn="ctr"/>
            <a:r>
              <a:rPr lang="en-GB" dirty="0"/>
              <a:t>Monthly Summary Stats Table</a:t>
            </a:r>
          </a:p>
          <a:p>
            <a:pPr algn="ctr"/>
            <a:endParaRPr lang="en-GB" dirty="0"/>
          </a:p>
        </p:txBody>
      </p:sp>
      <p:sp>
        <p:nvSpPr>
          <p:cNvPr id="24" name="TextBox 23"/>
          <p:cNvSpPr txBox="1"/>
          <p:nvPr/>
        </p:nvSpPr>
        <p:spPr>
          <a:xfrm>
            <a:off x="1409700" y="2484358"/>
            <a:ext cx="1885324" cy="369332"/>
          </a:xfrm>
          <a:prstGeom prst="rect">
            <a:avLst/>
          </a:prstGeom>
          <a:noFill/>
        </p:spPr>
        <p:txBody>
          <a:bodyPr wrap="none" rtlCol="0">
            <a:spAutoFit/>
          </a:bodyPr>
          <a:lstStyle/>
          <a:p>
            <a:r>
              <a:rPr lang="en-GB" dirty="0"/>
              <a:t>IRUS-UK Database</a:t>
            </a:r>
          </a:p>
        </p:txBody>
      </p:sp>
      <p:sp>
        <p:nvSpPr>
          <p:cNvPr id="37" name="TextBox 36"/>
          <p:cNvSpPr txBox="1"/>
          <p:nvPr/>
        </p:nvSpPr>
        <p:spPr>
          <a:xfrm>
            <a:off x="4876800" y="2057400"/>
            <a:ext cx="2308902" cy="369332"/>
          </a:xfrm>
          <a:prstGeom prst="rect">
            <a:avLst/>
          </a:prstGeom>
          <a:noFill/>
        </p:spPr>
        <p:txBody>
          <a:bodyPr wrap="none" rtlCol="0">
            <a:spAutoFit/>
          </a:bodyPr>
          <a:lstStyle/>
          <a:p>
            <a:r>
              <a:rPr lang="en-GB" dirty="0"/>
              <a:t>Monthly Update Script</a:t>
            </a:r>
          </a:p>
        </p:txBody>
      </p:sp>
      <p:cxnSp>
        <p:nvCxnSpPr>
          <p:cNvPr id="5" name="Straight Arrow Connector 4"/>
          <p:cNvCxnSpPr>
            <a:stCxn id="56" idx="4"/>
            <a:endCxn id="42" idx="1"/>
          </p:cNvCxnSpPr>
          <p:nvPr/>
        </p:nvCxnSpPr>
        <p:spPr>
          <a:xfrm>
            <a:off x="3848100" y="3463290"/>
            <a:ext cx="723900" cy="38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Shape 79"/>
          <p:cNvSpPr txBox="1">
            <a:spLocks/>
          </p:cNvSpPr>
          <p:nvPr/>
        </p:nvSpPr>
        <p:spPr>
          <a:xfrm>
            <a:off x="415925" y="219665"/>
            <a:ext cx="6594475" cy="648001"/>
          </a:xfrm>
          <a:prstGeom prst="rect">
            <a:avLst/>
          </a:prstGeom>
        </p:spPr>
        <p:txBody>
          <a:bodyPr lIns="0" tIns="0" rIns="0" bIns="0"/>
          <a:lstStyle>
            <a:lvl1pPr algn="ctr">
              <a:defRPr sz="2800" b="1">
                <a:solidFill>
                  <a:srgbClr val="16B4CD"/>
                </a:solidFill>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algn="l">
              <a:defRPr sz="1800" b="0">
                <a:solidFill>
                  <a:srgbClr val="000000"/>
                </a:solidFill>
              </a:defRPr>
            </a:pPr>
            <a:r>
              <a:rPr lang="en-GB" sz="3200" dirty="0">
                <a:solidFill>
                  <a:srgbClr val="00B0F0"/>
                </a:solidFill>
              </a:rPr>
              <a:t>IRUS-UK Monthly Update</a:t>
            </a:r>
          </a:p>
        </p:txBody>
      </p:sp>
    </p:spTree>
    <p:extLst>
      <p:ext uri="{BB962C8B-B14F-4D97-AF65-F5344CB8AC3E}">
        <p14:creationId xmlns:p14="http://schemas.microsoft.com/office/powerpoint/2010/main" val="2802941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TotalTime>
  <Words>2062</Words>
  <Application>Microsoft Office PowerPoint</Application>
  <PresentationFormat>On-screen Show (4:3)</PresentationFormat>
  <Paragraphs>184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 Neue</vt:lpstr>
      <vt:lpstr>News Gothic MT</vt:lpstr>
      <vt:lpstr>Trebuchet MS</vt:lpstr>
      <vt:lpstr>Office Theme</vt:lpstr>
      <vt:lpstr>PowerPoint Presentation</vt:lpstr>
      <vt:lpstr>What is IRUS-UK?</vt:lpstr>
      <vt:lpstr>Who is responsible for IRUS-UK?</vt:lpstr>
      <vt:lpstr>About COUNTER</vt:lpstr>
      <vt:lpstr>The Tracker Protocol</vt:lpstr>
      <vt:lpstr>IRUS-UK ingest procedures</vt:lpstr>
      <vt:lpstr>Robots &amp; rogue usage – IRUS-UK current approach</vt:lpstr>
      <vt:lpstr>PowerPoint Presentation</vt:lpstr>
      <vt:lpstr>PowerPoint Presentation</vt:lpstr>
      <vt:lpstr>Viewing/retrieving IRUS-UK statistics</vt:lpstr>
      <vt:lpstr>IRUS-UK: Home</vt:lpstr>
      <vt:lpstr>IRUS-UK: Repository Report 1</vt:lpstr>
      <vt:lpstr>IRUS-UK: Item Report 1</vt:lpstr>
      <vt:lpstr>IRUS-UK: Item Statistics</vt:lpstr>
      <vt:lpstr>IRUS-UK: ORCID</vt:lpstr>
      <vt:lpstr>IRUS-UK: Visualisation - Ingest Statistics</vt:lpstr>
      <vt:lpstr>IRUS-UK: Visualisation – Yearly Downloads</vt:lpstr>
      <vt:lpstr>What next?</vt:lpstr>
      <vt:lpstr>Contacts &amp;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Ross MacIntyre</cp:lastModifiedBy>
  <cp:revision>111</cp:revision>
  <cp:lastPrinted>2017-08-31T11:33:23Z</cp:lastPrinted>
  <dcterms:modified xsi:type="dcterms:W3CDTF">2018-05-17T10:18:37Z</dcterms:modified>
</cp:coreProperties>
</file>