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2" r:id="rId3"/>
    <p:sldMasterId id="2147483677" r:id="rId4"/>
    <p:sldMasterId id="2147483680" r:id="rId5"/>
    <p:sldMasterId id="2147483683" r:id="rId6"/>
    <p:sldMasterId id="2147483692" r:id="rId7"/>
    <p:sldMasterId id="2147483701" r:id="rId8"/>
  </p:sldMasterIdLst>
  <p:notesMasterIdLst>
    <p:notesMasterId r:id="rId34"/>
  </p:notesMasterIdLst>
  <p:sldIdLst>
    <p:sldId id="257" r:id="rId9"/>
    <p:sldId id="258" r:id="rId10"/>
    <p:sldId id="268" r:id="rId11"/>
    <p:sldId id="270" r:id="rId12"/>
    <p:sldId id="269" r:id="rId13"/>
    <p:sldId id="283" r:id="rId14"/>
    <p:sldId id="273" r:id="rId15"/>
    <p:sldId id="274" r:id="rId16"/>
    <p:sldId id="275" r:id="rId17"/>
    <p:sldId id="276" r:id="rId18"/>
    <p:sldId id="277" r:id="rId19"/>
    <p:sldId id="284" r:id="rId20"/>
    <p:sldId id="285" r:id="rId21"/>
    <p:sldId id="287" r:id="rId22"/>
    <p:sldId id="288" r:id="rId23"/>
    <p:sldId id="289" r:id="rId24"/>
    <p:sldId id="291" r:id="rId25"/>
    <p:sldId id="293" r:id="rId26"/>
    <p:sldId id="294" r:id="rId27"/>
    <p:sldId id="290" r:id="rId28"/>
    <p:sldId id="295" r:id="rId29"/>
    <p:sldId id="296" r:id="rId30"/>
    <p:sldId id="297" r:id="rId31"/>
    <p:sldId id="264"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9704" autoAdjust="0"/>
  </p:normalViewPr>
  <p:slideViewPr>
    <p:cSldViewPr snapToGrid="0">
      <p:cViewPr varScale="1">
        <p:scale>
          <a:sx n="84" d="100"/>
          <a:sy n="84" d="100"/>
        </p:scale>
        <p:origin x="51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Jones" userId="9725b9e1-e766-4d01-9f3a-a6e5230cfbea" providerId="ADAL" clId="{2C8667B7-0E62-4D23-8D77-ECCBB02ED3F9}"/>
    <pc:docChg chg="custSel modSld">
      <pc:chgData name="Hilary Jones" userId="9725b9e1-e766-4d01-9f3a-a6e5230cfbea" providerId="ADAL" clId="{2C8667B7-0E62-4D23-8D77-ECCBB02ED3F9}" dt="2018-10-25T11:43:00.921" v="41" actId="20577"/>
      <pc:docMkLst>
        <pc:docMk/>
      </pc:docMkLst>
      <pc:sldChg chg="modSp">
        <pc:chgData name="Hilary Jones" userId="9725b9e1-e766-4d01-9f3a-a6e5230cfbea" providerId="ADAL" clId="{2C8667B7-0E62-4D23-8D77-ECCBB02ED3F9}" dt="2018-10-25T11:42:09.897" v="10" actId="20577"/>
        <pc:sldMkLst>
          <pc:docMk/>
          <pc:sldMk cId="2705792462" sldId="257"/>
        </pc:sldMkLst>
        <pc:spChg chg="mod">
          <ac:chgData name="Hilary Jones" userId="9725b9e1-e766-4d01-9f3a-a6e5230cfbea" providerId="ADAL" clId="{2C8667B7-0E62-4D23-8D77-ECCBB02ED3F9}" dt="2018-10-25T11:42:09.897" v="10" actId="20577"/>
          <ac:spMkLst>
            <pc:docMk/>
            <pc:sldMk cId="2705792462" sldId="257"/>
            <ac:spMk id="10" creationId="{00000000-0000-0000-0000-000000000000}"/>
          </ac:spMkLst>
        </pc:spChg>
      </pc:sldChg>
      <pc:sldChg chg="modSp">
        <pc:chgData name="Hilary Jones" userId="9725b9e1-e766-4d01-9f3a-a6e5230cfbea" providerId="ADAL" clId="{2C8667B7-0E62-4D23-8D77-ECCBB02ED3F9}" dt="2018-10-25T11:42:36.353" v="25" actId="6549"/>
        <pc:sldMkLst>
          <pc:docMk/>
          <pc:sldMk cId="1188365404" sldId="258"/>
        </pc:sldMkLst>
        <pc:spChg chg="mod">
          <ac:chgData name="Hilary Jones" userId="9725b9e1-e766-4d01-9f3a-a6e5230cfbea" providerId="ADAL" clId="{2C8667B7-0E62-4D23-8D77-ECCBB02ED3F9}" dt="2018-10-25T11:42:36.353" v="25" actId="6549"/>
          <ac:spMkLst>
            <pc:docMk/>
            <pc:sldMk cId="1188365404" sldId="258"/>
            <ac:spMk id="7" creationId="{00000000-0000-0000-0000-000000000000}"/>
          </ac:spMkLst>
        </pc:spChg>
      </pc:sldChg>
      <pc:sldChg chg="modSp">
        <pc:chgData name="Hilary Jones" userId="9725b9e1-e766-4d01-9f3a-a6e5230cfbea" providerId="ADAL" clId="{2C8667B7-0E62-4D23-8D77-ECCBB02ED3F9}" dt="2018-10-25T11:43:00.921" v="41" actId="20577"/>
        <pc:sldMkLst>
          <pc:docMk/>
          <pc:sldMk cId="1680768067" sldId="270"/>
        </pc:sldMkLst>
        <pc:spChg chg="mod">
          <ac:chgData name="Hilary Jones" userId="9725b9e1-e766-4d01-9f3a-a6e5230cfbea" providerId="ADAL" clId="{2C8667B7-0E62-4D23-8D77-ECCBB02ED3F9}" dt="2018-10-25T11:43:00.921" v="41" actId="20577"/>
          <ac:spMkLst>
            <pc:docMk/>
            <pc:sldMk cId="1680768067" sldId="270"/>
            <ac:spMk id="5" creationId="{8AB966BE-113B-42B7-BA66-708361724F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22581-AB56-4FB5-985F-676DF9CFD878}" type="datetimeFigureOut">
              <a:rPr lang="en-GB" smtClean="0"/>
              <a:t>25/10/2018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39D07-2D3D-43A3-AD17-BD2C1E6CA5A9}" type="slidenum">
              <a:rPr lang="en-GB" smtClean="0"/>
              <a:t>‹#›</a:t>
            </a:fld>
            <a:endParaRPr lang="en-GB"/>
          </a:p>
        </p:txBody>
      </p:sp>
    </p:spTree>
    <p:extLst>
      <p:ext uri="{BB962C8B-B14F-4D97-AF65-F5344CB8AC3E}">
        <p14:creationId xmlns:p14="http://schemas.microsoft.com/office/powerpoint/2010/main" val="356614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cuk.ac.uk/research/openaccess/polic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E91B01F-BCD4-46FB-A2D9-DC8F58AD7027}" type="datetime1">
              <a:rPr lang="en-GB" smtClean="0"/>
              <a:t>25/10/2018</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a:t>
            </a:fld>
            <a:endParaRPr lang="en-GB"/>
          </a:p>
        </p:txBody>
      </p:sp>
      <p:sp>
        <p:nvSpPr>
          <p:cNvPr id="6" name="Header Placeholder 5"/>
          <p:cNvSpPr>
            <a:spLocks noGrp="1"/>
          </p:cNvSpPr>
          <p:nvPr>
            <p:ph type="hdr" sz="quarter" idx="12"/>
          </p:nvPr>
        </p:nvSpPr>
        <p:spPr/>
        <p:txBody>
          <a:bodyPr/>
          <a:lstStyle/>
          <a:p>
            <a:r>
              <a:rPr lang="en-GB"/>
              <a:t>Title of presentation (Insert &gt; Header &amp; Footer &gt; Notes and Handouts &gt; Header &gt; Apply to all)</a:t>
            </a:r>
          </a:p>
        </p:txBody>
      </p:sp>
    </p:spTree>
    <p:extLst>
      <p:ext uri="{BB962C8B-B14F-4D97-AF65-F5344CB8AC3E}">
        <p14:creationId xmlns:p14="http://schemas.microsoft.com/office/powerpoint/2010/main" val="112151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Welcome</a:t>
            </a:r>
          </a:p>
          <a:p>
            <a:r>
              <a:rPr lang="en-GB" sz="1400" dirty="0"/>
              <a:t>Hi, I’m Hilary Jones</a:t>
            </a:r>
            <a:r>
              <a:rPr lang="en-GB" sz="1400" baseline="0" dirty="0"/>
              <a:t> and I will be presenting this webinar with my colleague, Paul Needham. Paul is our technical expert and we are both part of the small IRUS team.</a:t>
            </a:r>
            <a:endParaRPr lang="en-GB" sz="1400" dirty="0"/>
          </a:p>
          <a:p>
            <a:r>
              <a:rPr lang="en-GB" sz="1400" dirty="0"/>
              <a:t>If you have any questions you can add these into the chat box and there will be time to discuss them at the end. </a:t>
            </a:r>
          </a:p>
        </p:txBody>
      </p:sp>
      <p:sp>
        <p:nvSpPr>
          <p:cNvPr id="4" name="Date Placeholder 3"/>
          <p:cNvSpPr>
            <a:spLocks noGrp="1"/>
          </p:cNvSpPr>
          <p:nvPr>
            <p:ph type="dt"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1E3E96D5-4DB0-467D-949E-8182CD8C8BC0}" type="datetime1">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25/10/2018</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EB5DBF1C-5E11-4174-8995-C290207BEFB0}" type="slidenum">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3</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845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IRUS-UK is a national aggregator of repository usage statistics. Its purpose is to collate and provide institutional repositories with access to reliable, accurate standard-based usage statistics. These statistics are COUNTER-conformant and present opportunities for benchmarking at a national level.</a:t>
            </a:r>
          </a:p>
          <a:p>
            <a:endParaRPr lang="en-GB" dirty="0"/>
          </a:p>
          <a:p>
            <a:r>
              <a:rPr lang="en-GB" dirty="0"/>
              <a:t>It enables UK IRs to share and expose usage statistics, down to individual item level, based on a global standard.  IRUS-UK collects all download data for all item types, not just articles. With a better understanding of their usage, they can share these with key internal and external stakeholders as well as allowing easy analysis of trends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All participating IRs have agreed that their data is available to view for them and all the other participants, to anyone with Shibboleth login details. You do not need to register for a separate login and password but you do have to participate to see data for your own repository.</a:t>
            </a:r>
          </a:p>
          <a:p>
            <a:endParaRPr lang="en-GB" dirty="0"/>
          </a:p>
        </p:txBody>
      </p:sp>
      <p:sp>
        <p:nvSpPr>
          <p:cNvPr id="4" name="Slide Number Placeholder 3"/>
          <p:cNvSpPr>
            <a:spLocks noGrp="1"/>
          </p:cNvSpPr>
          <p:nvPr>
            <p:ph type="sldNum" sz="quarter" idx="10"/>
          </p:nvPr>
        </p:nvSpPr>
        <p:spPr/>
        <p:txBody>
          <a:bodyPr/>
          <a:lstStyle/>
          <a:p>
            <a:fld id="{F2F39D07-2D3D-43A3-AD17-BD2C1E6CA5A9}" type="slidenum">
              <a:rPr lang="en-GB" smtClean="0"/>
              <a:t>4</a:t>
            </a:fld>
            <a:endParaRPr lang="en-GB"/>
          </a:p>
        </p:txBody>
      </p:sp>
    </p:spTree>
    <p:extLst>
      <p:ext uri="{BB962C8B-B14F-4D97-AF65-F5344CB8AC3E}">
        <p14:creationId xmlns:p14="http://schemas.microsoft.com/office/powerpoint/2010/main" val="122274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IRUS-UK is funded by Jisc, as part of the Repository Shared Services Project, which includes services to support all stages of workflows for UK institutional repositories such as deposit, metadata, discovery, and usage statistics.</a:t>
            </a:r>
          </a:p>
          <a:p>
            <a:endParaRPr lang="en-GB" dirty="0"/>
          </a:p>
          <a:p>
            <a:r>
              <a:rPr lang="en-GB" dirty="0"/>
              <a:t>It brings together key repository services to deliver a connected national infrastructure to support Open Access. The IRUS-UK team is a consortium, and we use the same expertise and team that cover JUSP, </a:t>
            </a:r>
            <a:r>
              <a:rPr lang="en-GB" sz="1200" dirty="0"/>
              <a:t>the Journal Usage Statistics Portal</a:t>
            </a:r>
            <a:r>
              <a:rPr lang="en-GB" dirty="0"/>
              <a:t> service, with input from Jisc, Cranfield University and Birmingham City University</a:t>
            </a:r>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25/10/2018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57900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F39D07-2D3D-43A3-AD17-BD2C1E6CA5A9}" type="slidenum">
              <a:rPr lang="en-GB" smtClean="0"/>
              <a:t>6</a:t>
            </a:fld>
            <a:endParaRPr lang="en-GB"/>
          </a:p>
        </p:txBody>
      </p:sp>
    </p:spTree>
    <p:extLst>
      <p:ext uri="{BB962C8B-B14F-4D97-AF65-F5344CB8AC3E}">
        <p14:creationId xmlns:p14="http://schemas.microsoft.com/office/powerpoint/2010/main" val="255427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F2F39D07-2D3D-43A3-AD17-BD2C1E6CA5A9}" type="slidenum">
              <a:rPr lang="en-GB" smtClean="0"/>
              <a:t>7</a:t>
            </a:fld>
            <a:endParaRPr lang="en-GB"/>
          </a:p>
        </p:txBody>
      </p:sp>
    </p:spTree>
    <p:extLst>
      <p:ext uri="{BB962C8B-B14F-4D97-AF65-F5344CB8AC3E}">
        <p14:creationId xmlns:p14="http://schemas.microsoft.com/office/powerpoint/2010/main" val="255427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GB" sz="1200" dirty="0">
                <a:sym typeface="Helvetica Neue"/>
              </a:rPr>
              <a:t>White Rose is a consortial repository incorporating the Universities of York, Leeds and Sheffield.</a:t>
            </a:r>
          </a:p>
          <a:p>
            <a:pPr lvl="0">
              <a:defRPr sz="1800"/>
            </a:pPr>
            <a:endParaRPr lang="en-GB" sz="1200" dirty="0">
              <a:sym typeface="Helvetica Neue"/>
            </a:endParaRPr>
          </a:p>
          <a:p>
            <a:pPr lvl="0">
              <a:defRPr sz="1800"/>
            </a:pPr>
            <a:r>
              <a:rPr lang="en-GB" sz="1200" dirty="0">
                <a:sym typeface="Helvetica Neue"/>
              </a:rPr>
              <a:t>RIOXX is a </a:t>
            </a:r>
            <a:r>
              <a:rPr lang="en-GB" sz="1200" dirty="0"/>
              <a:t>Metadata Application Profile which provides a mechanism to help institutional repositories comply with the </a:t>
            </a:r>
            <a:r>
              <a:rPr lang="en-GB" sz="1200" dirty="0">
                <a:hlinkClick r:id="rId3"/>
              </a:rPr>
              <a:t>RCUK policy on open access</a:t>
            </a:r>
            <a:r>
              <a:rPr lang="en-GB" sz="1200" dirty="0"/>
              <a:t>.</a:t>
            </a:r>
          </a:p>
          <a:p>
            <a:pPr lvl="0">
              <a:defRPr sz="1800"/>
            </a:pPr>
            <a:endParaRPr lang="en-GB" sz="1200" dirty="0"/>
          </a:p>
          <a:p>
            <a:pPr lvl="0">
              <a:defRPr sz="1800"/>
            </a:pPr>
            <a:r>
              <a:rPr lang="en-GB" sz="1200" dirty="0"/>
              <a:t>OAI-PMH (Open Archives Initiative Protocol for Metadata Harvesting) is a protocol that was developed to enable repositories to expose and share metadata about articles and other items they host. </a:t>
            </a:r>
          </a:p>
          <a:p>
            <a:endParaRPr lang="en-GB" dirty="0"/>
          </a:p>
        </p:txBody>
      </p:sp>
      <p:sp>
        <p:nvSpPr>
          <p:cNvPr id="4" name="Slide Number Placeholder 3"/>
          <p:cNvSpPr>
            <a:spLocks noGrp="1"/>
          </p:cNvSpPr>
          <p:nvPr>
            <p:ph type="sldNum" sz="quarter" idx="10"/>
          </p:nvPr>
        </p:nvSpPr>
        <p:spPr/>
        <p:txBody>
          <a:bodyPr/>
          <a:lstStyle/>
          <a:p>
            <a:fld id="{F2F39D07-2D3D-43A3-AD17-BD2C1E6CA5A9}" type="slidenum">
              <a:rPr lang="en-GB" smtClean="0"/>
              <a:t>8</a:t>
            </a:fld>
            <a:endParaRPr lang="en-GB"/>
          </a:p>
        </p:txBody>
      </p:sp>
    </p:spTree>
    <p:extLst>
      <p:ext uri="{BB962C8B-B14F-4D97-AF65-F5344CB8AC3E}">
        <p14:creationId xmlns:p14="http://schemas.microsoft.com/office/powerpoint/2010/main" val="139130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F39D07-2D3D-43A3-AD17-BD2C1E6CA5A9}" type="slidenum">
              <a:rPr lang="en-GB" smtClean="0"/>
              <a:t>24</a:t>
            </a:fld>
            <a:endParaRPr lang="en-GB"/>
          </a:p>
        </p:txBody>
      </p:sp>
    </p:spTree>
    <p:extLst>
      <p:ext uri="{BB962C8B-B14F-4D97-AF65-F5344CB8AC3E}">
        <p14:creationId xmlns:p14="http://schemas.microsoft.com/office/powerpoint/2010/main" val="58283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8" y="1172633"/>
            <a:ext cx="11616265" cy="5137152"/>
          </a:xfrm>
        </p:spPr>
        <p:txBody>
          <a:bodyPr>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4"/>
          </p:nvPr>
        </p:nvSpPr>
        <p:spPr/>
        <p:txBody>
          <a:bodyPr/>
          <a:lstStyle>
            <a:lvl1pPr>
              <a:defRPr/>
            </a:lvl1pPr>
          </a:lstStyle>
          <a:p>
            <a:r>
              <a:rPr lang="en-US" altLang="en-US"/>
              <a:t>24/10/2018</a:t>
            </a: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9605991B-AADD-438C-972F-C18DF8BB0392}" type="slidenum">
              <a:rPr lang="en-GB" altLang="en-US"/>
              <a:pPr/>
              <a:t>‹#›</a:t>
            </a:fld>
            <a:endParaRPr lang="en-GB" altLang="en-US"/>
          </a:p>
        </p:txBody>
      </p:sp>
    </p:spTree>
    <p:extLst>
      <p:ext uri="{BB962C8B-B14F-4D97-AF65-F5344CB8AC3E}">
        <p14:creationId xmlns:p14="http://schemas.microsoft.com/office/powerpoint/2010/main" val="285376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rtlCol="0" anchorCtr="1">
            <a:noAutofit/>
          </a:bodyPr>
          <a:lstStyle>
            <a:lvl1pPr algn="ctr">
              <a:defRPr lang="en-GB" sz="3733" b="1">
                <a:solidFill>
                  <a:srgbClr val="B71A8B"/>
                </a:solidFill>
                <a:latin typeface="+mn-lt"/>
                <a:ea typeface="+mn-ea"/>
                <a:cs typeface="+mn-cs"/>
              </a:defRPr>
            </a:lvl1pPr>
          </a:lstStyle>
          <a:p>
            <a:pPr lvl="0"/>
            <a:r>
              <a:rPr lang="en-US"/>
              <a:t>Click to edit Master title</a:t>
            </a:r>
            <a:endParaRPr lang="en-GB"/>
          </a:p>
        </p:txBody>
      </p:sp>
      <p:sp>
        <p:nvSpPr>
          <p:cNvPr id="3" name="Date Placeholder 3"/>
          <p:cNvSpPr>
            <a:spLocks noGrp="1"/>
          </p:cNvSpPr>
          <p:nvPr>
            <p:ph type="dt" sz="half" idx="10"/>
          </p:nvPr>
        </p:nvSpPr>
        <p:spPr/>
        <p:txBody>
          <a:bodyPr/>
          <a:lstStyle>
            <a:lvl1pPr>
              <a:defRPr/>
            </a:lvl1pPr>
          </a:lstStyle>
          <a:p>
            <a:r>
              <a:rPr lang="en-US" altLang="en-US"/>
              <a:t>24/10/2018</a:t>
            </a: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0D45DD56-2FFC-4E02-9BD6-E1DBFD9AE158}" type="slidenum">
              <a:rPr lang="en-GB" altLang="en-US"/>
              <a:pPr/>
              <a:t>‹#›</a:t>
            </a:fld>
            <a:endParaRPr lang="en-GB" altLang="en-US"/>
          </a:p>
        </p:txBody>
      </p:sp>
    </p:spTree>
    <p:extLst>
      <p:ext uri="{BB962C8B-B14F-4D97-AF65-F5344CB8AC3E}">
        <p14:creationId xmlns:p14="http://schemas.microsoft.com/office/powerpoint/2010/main" val="92799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a:extLst>
              <a:ext uri="{28A0092B-C50C-407E-A947-70E740481C1C}">
                <a14:useLocalDpi xmlns:a14="http://schemas.microsoft.com/office/drawing/2010/main" val="0"/>
              </a:ext>
            </a:extLst>
          </a:blip>
          <a:srcRect l="8269" t="-2" b="18372"/>
          <a:stretch>
            <a:fillRect/>
          </a:stretch>
        </p:blipFill>
        <p:spPr bwMode="auto">
          <a:xfrm>
            <a:off x="6096000" y="1198034"/>
            <a:ext cx="5799667" cy="56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89985" y="4961467"/>
            <a:ext cx="1257300" cy="397933"/>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0" name="Straight Connector 15"/>
          <p:cNvCxnSpPr>
            <a:cxnSpLocks noChangeShapeType="1"/>
          </p:cNvCxnSpPr>
          <p:nvPr/>
        </p:nvCxnSpPr>
        <p:spPr bwMode="auto">
          <a:xfrm>
            <a:off x="287867" y="2999317"/>
            <a:ext cx="6144684"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87867" y="3206751"/>
            <a:ext cx="5471584" cy="37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ea typeface="+mn-ea"/>
              </a:rPr>
              <a:t>One Castlepark Tower Hill Bristol BS2 0JA</a:t>
            </a:r>
          </a:p>
        </p:txBody>
      </p:sp>
      <p:sp>
        <p:nvSpPr>
          <p:cNvPr id="12" name="TextBox 17"/>
          <p:cNvSpPr txBox="1">
            <a:spLocks noChangeArrowheads="1"/>
          </p:cNvSpPr>
          <p:nvPr/>
        </p:nvSpPr>
        <p:spPr bwMode="auto">
          <a:xfrm>
            <a:off x="287867" y="4512734"/>
            <a:ext cx="4061884"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customerservices@jisc.ac.uk</a:t>
            </a:r>
          </a:p>
        </p:txBody>
      </p:sp>
      <p:sp>
        <p:nvSpPr>
          <p:cNvPr id="13" name="Rectangle 18"/>
          <p:cNvSpPr>
            <a:spLocks noChangeArrowheads="1"/>
          </p:cNvSpPr>
          <p:nvPr/>
        </p:nvSpPr>
        <p:spPr bwMode="auto">
          <a:xfrm>
            <a:off x="287867" y="3659717"/>
            <a:ext cx="2034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solidFill>
                  <a:srgbClr val="2C3841"/>
                </a:solidFill>
                <a:ea typeface="+mn-ea"/>
              </a:rPr>
              <a:t>T 020 3697 5800</a:t>
            </a:r>
          </a:p>
        </p:txBody>
      </p:sp>
      <p:cxnSp>
        <p:nvCxnSpPr>
          <p:cNvPr id="14" name="Straight Connector 19"/>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87869" y="1172634"/>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287869" y="1587990"/>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287869" y="2407423"/>
            <a:ext cx="5471583"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r>
              <a:rPr lang="en-US" altLang="en-US"/>
              <a:t>24/10/2018</a:t>
            </a:r>
            <a:endParaRPr lang="en-GB" altLang="en-US"/>
          </a:p>
        </p:txBody>
      </p:sp>
      <p:sp>
        <p:nvSpPr>
          <p:cNvPr id="19" name="Footer Placeholder 3"/>
          <p:cNvSpPr>
            <a:spLocks noGrp="1"/>
          </p:cNvSpPr>
          <p:nvPr>
            <p:ph type="ftr" sz="quarter" idx="19"/>
          </p:nvPr>
        </p:nvSpPr>
        <p:spPr/>
        <p:txBody>
          <a:bodyPr/>
          <a:lstStyle>
            <a:lvl1pPr>
              <a:defRPr/>
            </a:lvl1pPr>
          </a:lstStyle>
          <a:p>
            <a:pPr>
              <a:defRPr/>
            </a:pPr>
            <a:endParaRPr lang="en-GB"/>
          </a:p>
        </p:txBody>
      </p:sp>
      <p:sp>
        <p:nvSpPr>
          <p:cNvPr id="20" name="Slide Number Placeholder 4"/>
          <p:cNvSpPr>
            <a:spLocks noGrp="1"/>
          </p:cNvSpPr>
          <p:nvPr>
            <p:ph type="sldNum" sz="quarter" idx="20"/>
          </p:nvPr>
        </p:nvSpPr>
        <p:spPr/>
        <p:txBody>
          <a:bodyPr/>
          <a:lstStyle>
            <a:lvl1pPr>
              <a:defRPr/>
            </a:lvl1pPr>
          </a:lstStyle>
          <a:p>
            <a:fld id="{0A897F4D-FB2B-410B-ACFC-7CC33A91E397}" type="slidenum">
              <a:rPr lang="en-GB" altLang="en-US"/>
              <a:pPr/>
              <a:t>‹#›</a:t>
            </a:fld>
            <a:endParaRPr lang="en-GB" altLang="en-US"/>
          </a:p>
        </p:txBody>
      </p:sp>
    </p:spTree>
    <p:extLst>
      <p:ext uri="{BB962C8B-B14F-4D97-AF65-F5344CB8AC3E}">
        <p14:creationId xmlns:p14="http://schemas.microsoft.com/office/powerpoint/2010/main" val="253539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a:extLst>
              <a:ext uri="{28A0092B-C50C-407E-A947-70E740481C1C}">
                <a14:useLocalDpi xmlns:a14="http://schemas.microsoft.com/office/drawing/2010/main" val="0"/>
              </a:ext>
            </a:extLst>
          </a:blip>
          <a:srcRect l="8269" t="-2" b="18372"/>
          <a:stretch>
            <a:fillRect/>
          </a:stretch>
        </p:blipFill>
        <p:spPr bwMode="auto">
          <a:xfrm>
            <a:off x="6096000" y="1198034"/>
            <a:ext cx="5799667" cy="56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89985" y="4961467"/>
            <a:ext cx="1257300" cy="397933"/>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0" name="Straight Connector 15"/>
          <p:cNvCxnSpPr>
            <a:cxnSpLocks noChangeShapeType="1"/>
          </p:cNvCxnSpPr>
          <p:nvPr/>
        </p:nvCxnSpPr>
        <p:spPr bwMode="auto">
          <a:xfrm>
            <a:off x="287867" y="2999317"/>
            <a:ext cx="6144684"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87867" y="3206751"/>
            <a:ext cx="5471584" cy="37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ea typeface="+mn-ea"/>
              </a:rPr>
              <a:t>One Castlepark Tower Hill Bristol BS2 0JA</a:t>
            </a:r>
          </a:p>
        </p:txBody>
      </p:sp>
      <p:sp>
        <p:nvSpPr>
          <p:cNvPr id="12" name="TextBox 17"/>
          <p:cNvSpPr txBox="1">
            <a:spLocks noChangeArrowheads="1"/>
          </p:cNvSpPr>
          <p:nvPr/>
        </p:nvSpPr>
        <p:spPr bwMode="auto">
          <a:xfrm>
            <a:off x="287867" y="4512734"/>
            <a:ext cx="4061884"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customerservices@jisc.ac.uk</a:t>
            </a:r>
          </a:p>
        </p:txBody>
      </p:sp>
      <p:sp>
        <p:nvSpPr>
          <p:cNvPr id="13" name="Rectangle 18"/>
          <p:cNvSpPr>
            <a:spLocks noChangeArrowheads="1"/>
          </p:cNvSpPr>
          <p:nvPr/>
        </p:nvSpPr>
        <p:spPr bwMode="auto">
          <a:xfrm>
            <a:off x="287867" y="3659717"/>
            <a:ext cx="2034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solidFill>
                  <a:srgbClr val="2C3841"/>
                </a:solidFill>
                <a:ea typeface="+mn-ea"/>
              </a:rPr>
              <a:t>T 020 3697 5800</a:t>
            </a:r>
          </a:p>
        </p:txBody>
      </p:sp>
      <p:pic>
        <p:nvPicPr>
          <p:cNvPr id="14"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5956301"/>
            <a:ext cx="958851"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3"/>
          <p:cNvSpPr txBox="1">
            <a:spLocks/>
          </p:cNvSpPr>
          <p:nvPr/>
        </p:nvSpPr>
        <p:spPr>
          <a:xfrm>
            <a:off x="1305984" y="6076951"/>
            <a:ext cx="4334933" cy="110067"/>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sz="1067"/>
              <a:t>Except where otherwise noted, this work is licensed under CC-BY-NC-ND</a:t>
            </a:r>
          </a:p>
        </p:txBody>
      </p:sp>
      <p:cxnSp>
        <p:nvCxnSpPr>
          <p:cNvPr id="19" name="Straight Connector 21"/>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87869" y="1172634"/>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287869" y="1587990"/>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287869" y="2407423"/>
            <a:ext cx="5471583"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20" name="Date Placeholder 2"/>
          <p:cNvSpPr>
            <a:spLocks noGrp="1"/>
          </p:cNvSpPr>
          <p:nvPr>
            <p:ph type="dt" sz="half" idx="18"/>
          </p:nvPr>
        </p:nvSpPr>
        <p:spPr/>
        <p:txBody>
          <a:bodyPr/>
          <a:lstStyle>
            <a:lvl1pPr>
              <a:defRPr/>
            </a:lvl1pPr>
          </a:lstStyle>
          <a:p>
            <a:r>
              <a:rPr lang="en-US" altLang="en-US"/>
              <a:t>24/10/2018</a:t>
            </a:r>
            <a:endParaRPr lang="en-GB" altLang="en-US"/>
          </a:p>
        </p:txBody>
      </p:sp>
      <p:sp>
        <p:nvSpPr>
          <p:cNvPr id="21" name="Footer Placeholder 3"/>
          <p:cNvSpPr>
            <a:spLocks noGrp="1"/>
          </p:cNvSpPr>
          <p:nvPr>
            <p:ph type="ftr" sz="quarter" idx="19"/>
          </p:nvPr>
        </p:nvSpPr>
        <p:spPr/>
        <p:txBody>
          <a:bodyPr/>
          <a:lstStyle>
            <a:lvl1pPr>
              <a:defRPr/>
            </a:lvl1pPr>
          </a:lstStyle>
          <a:p>
            <a:pPr>
              <a:defRPr/>
            </a:pPr>
            <a:endParaRPr lang="en-GB"/>
          </a:p>
        </p:txBody>
      </p:sp>
      <p:sp>
        <p:nvSpPr>
          <p:cNvPr id="22" name="Slide Number Placeholder 4"/>
          <p:cNvSpPr>
            <a:spLocks noGrp="1"/>
          </p:cNvSpPr>
          <p:nvPr>
            <p:ph type="sldNum" sz="quarter" idx="20"/>
          </p:nvPr>
        </p:nvSpPr>
        <p:spPr/>
        <p:txBody>
          <a:bodyPr/>
          <a:lstStyle>
            <a:lvl1pPr>
              <a:defRPr/>
            </a:lvl1pPr>
          </a:lstStyle>
          <a:p>
            <a:fld id="{AF0AB77D-EFD6-478D-BA8E-0E1858ADF91F}" type="slidenum">
              <a:rPr lang="en-GB" altLang="en-US"/>
              <a:pPr/>
              <a:t>‹#›</a:t>
            </a:fld>
            <a:endParaRPr lang="en-GB" altLang="en-US"/>
          </a:p>
        </p:txBody>
      </p:sp>
    </p:spTree>
    <p:extLst>
      <p:ext uri="{BB962C8B-B14F-4D97-AF65-F5344CB8AC3E}">
        <p14:creationId xmlns:p14="http://schemas.microsoft.com/office/powerpoint/2010/main" val="262092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4701"/>
            <a:ext cx="9878484"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3361267" y="5221817"/>
            <a:ext cx="5173133" cy="395816"/>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1" name="Straight Connector 15"/>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3362325" y="2886158"/>
            <a:ext cx="5172076" cy="332399"/>
          </a:xfrm>
          <a:prstGeom prst="rect">
            <a:avLst/>
          </a:prstGeom>
          <a:noFill/>
        </p:spPr>
        <p:txBody>
          <a:bodyPr>
            <a:noAutofit/>
          </a:bodyPr>
          <a:lstStyle>
            <a:lvl1pPr marL="0" indent="0">
              <a:buNone/>
              <a:defRPr sz="2400" b="1" baseline="0"/>
            </a:lvl1pPr>
          </a:lstStyle>
          <a:p>
            <a:pPr lvl="0"/>
            <a:r>
              <a:rPr lang="en-US" noProof="0"/>
              <a:t>Click to edit Master text styles</a:t>
            </a:r>
          </a:p>
        </p:txBody>
      </p:sp>
      <p:sp>
        <p:nvSpPr>
          <p:cNvPr id="15" name="Text Placeholder 13"/>
          <p:cNvSpPr>
            <a:spLocks noGrp="1"/>
          </p:cNvSpPr>
          <p:nvPr>
            <p:ph type="body" sz="quarter" idx="15"/>
          </p:nvPr>
        </p:nvSpPr>
        <p:spPr>
          <a:xfrm>
            <a:off x="3362325" y="3600979"/>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3362325" y="4052895"/>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3362325" y="4504811"/>
            <a:ext cx="5172076"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2" name="Date Placeholder 2"/>
          <p:cNvSpPr>
            <a:spLocks noGrp="1"/>
          </p:cNvSpPr>
          <p:nvPr>
            <p:ph type="dt" sz="half" idx="18"/>
          </p:nvPr>
        </p:nvSpPr>
        <p:spPr/>
        <p:txBody>
          <a:bodyPr/>
          <a:lstStyle>
            <a:lvl1pPr>
              <a:defRPr/>
            </a:lvl1pPr>
          </a:lstStyle>
          <a:p>
            <a:r>
              <a:rPr lang="en-US" altLang="en-US"/>
              <a:t>24/10/2018</a:t>
            </a:r>
            <a:endParaRPr lang="en-GB" altLang="en-US"/>
          </a:p>
        </p:txBody>
      </p:sp>
      <p:sp>
        <p:nvSpPr>
          <p:cNvPr id="13" name="Footer Placeholder 3"/>
          <p:cNvSpPr>
            <a:spLocks noGrp="1"/>
          </p:cNvSpPr>
          <p:nvPr>
            <p:ph type="ftr" sz="quarter" idx="19"/>
          </p:nvPr>
        </p:nvSpPr>
        <p:spPr/>
        <p:txBody>
          <a:bodyPr/>
          <a:lstStyle>
            <a:lvl1pPr>
              <a:defRPr/>
            </a:lvl1pPr>
          </a:lstStyle>
          <a:p>
            <a:pPr>
              <a:defRPr/>
            </a:pPr>
            <a:endParaRPr lang="en-GB"/>
          </a:p>
        </p:txBody>
      </p:sp>
      <p:sp>
        <p:nvSpPr>
          <p:cNvPr id="18" name="Slide Number Placeholder 4"/>
          <p:cNvSpPr>
            <a:spLocks noGrp="1"/>
          </p:cNvSpPr>
          <p:nvPr>
            <p:ph type="sldNum" sz="quarter" idx="20"/>
          </p:nvPr>
        </p:nvSpPr>
        <p:spPr/>
        <p:txBody>
          <a:bodyPr/>
          <a:lstStyle>
            <a:lvl1pPr>
              <a:defRPr/>
            </a:lvl1pPr>
          </a:lstStyle>
          <a:p>
            <a:fld id="{06894F4C-7EE8-402A-AF3A-12939F2FB962}" type="slidenum">
              <a:rPr lang="en-GB" altLang="en-US"/>
              <a:pPr/>
              <a:t>‹#›</a:t>
            </a:fld>
            <a:endParaRPr lang="en-GB" altLang="en-US"/>
          </a:p>
        </p:txBody>
      </p:sp>
    </p:spTree>
    <p:extLst>
      <p:ext uri="{BB962C8B-B14F-4D97-AF65-F5344CB8AC3E}">
        <p14:creationId xmlns:p14="http://schemas.microsoft.com/office/powerpoint/2010/main" val="406821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4701"/>
            <a:ext cx="9878484"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3361267" y="5221817"/>
            <a:ext cx="5173133" cy="395816"/>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1" name="Straight Connector 15"/>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12"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1" y="5750984"/>
            <a:ext cx="988484" cy="3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txBox="1">
            <a:spLocks/>
          </p:cNvSpPr>
          <p:nvPr/>
        </p:nvSpPr>
        <p:spPr>
          <a:xfrm>
            <a:off x="9601200" y="6161618"/>
            <a:ext cx="2302933" cy="270933"/>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sz="1067"/>
              <a:t>Except where otherwise noted, this work is licensed under CC-BY-NC-ND</a:t>
            </a:r>
          </a:p>
        </p:txBody>
      </p: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3362325" y="2886158"/>
            <a:ext cx="5172076" cy="332399"/>
          </a:xfrm>
          <a:prstGeom prst="rect">
            <a:avLst/>
          </a:prstGeom>
          <a:noFill/>
        </p:spPr>
        <p:txBody>
          <a:bodyPr>
            <a:noAutofit/>
          </a:bodyPr>
          <a:lstStyle>
            <a:lvl1pPr marL="0" indent="0">
              <a:buNone/>
              <a:defRPr sz="2400" b="1" baseline="0"/>
            </a:lvl1pPr>
          </a:lstStyle>
          <a:p>
            <a:pPr lvl="0"/>
            <a:r>
              <a:rPr lang="en-US" noProof="0"/>
              <a:t>Click to edit Master text styles</a:t>
            </a:r>
          </a:p>
        </p:txBody>
      </p:sp>
      <p:sp>
        <p:nvSpPr>
          <p:cNvPr id="15" name="Text Placeholder 13"/>
          <p:cNvSpPr>
            <a:spLocks noGrp="1"/>
          </p:cNvSpPr>
          <p:nvPr>
            <p:ph type="body" sz="quarter" idx="15"/>
          </p:nvPr>
        </p:nvSpPr>
        <p:spPr>
          <a:xfrm>
            <a:off x="3362325" y="3600979"/>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3362325" y="4052895"/>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3362325" y="4504811"/>
            <a:ext cx="5172076"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r>
              <a:rPr lang="en-US" altLang="en-US"/>
              <a:t>24/10/2018</a:t>
            </a:r>
            <a:endParaRPr lang="en-GB" altLang="en-US"/>
          </a:p>
        </p:txBody>
      </p:sp>
      <p:sp>
        <p:nvSpPr>
          <p:cNvPr id="19" name="Footer Placeholder 3"/>
          <p:cNvSpPr>
            <a:spLocks noGrp="1"/>
          </p:cNvSpPr>
          <p:nvPr>
            <p:ph type="ftr" sz="quarter" idx="19"/>
          </p:nvPr>
        </p:nvSpPr>
        <p:spPr/>
        <p:txBody>
          <a:bodyPr/>
          <a:lstStyle>
            <a:lvl1pPr>
              <a:defRPr/>
            </a:lvl1pPr>
          </a:lstStyle>
          <a:p>
            <a:pPr>
              <a:defRPr/>
            </a:pPr>
            <a:endParaRPr lang="en-GB"/>
          </a:p>
        </p:txBody>
      </p:sp>
      <p:sp>
        <p:nvSpPr>
          <p:cNvPr id="20" name="Slide Number Placeholder 4"/>
          <p:cNvSpPr>
            <a:spLocks noGrp="1"/>
          </p:cNvSpPr>
          <p:nvPr>
            <p:ph type="sldNum" sz="quarter" idx="20"/>
          </p:nvPr>
        </p:nvSpPr>
        <p:spPr/>
        <p:txBody>
          <a:bodyPr/>
          <a:lstStyle>
            <a:lvl1pPr>
              <a:defRPr/>
            </a:lvl1pPr>
          </a:lstStyle>
          <a:p>
            <a:fld id="{FCE4F7C7-D6FE-44E4-9900-BAE24C76E491}" type="slidenum">
              <a:rPr lang="en-GB" altLang="en-US"/>
              <a:pPr/>
              <a:t>‹#›</a:t>
            </a:fld>
            <a:endParaRPr lang="en-GB" altLang="en-US"/>
          </a:p>
        </p:txBody>
      </p:sp>
    </p:spTree>
    <p:extLst>
      <p:ext uri="{BB962C8B-B14F-4D97-AF65-F5344CB8AC3E}">
        <p14:creationId xmlns:p14="http://schemas.microsoft.com/office/powerpoint/2010/main" val="723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832099"/>
            <a:ext cx="8114388" cy="596900"/>
          </a:xfrm>
        </p:spPr>
        <p:txBody>
          <a:bodyPr/>
          <a:lstStyle>
            <a:lvl1pPr>
              <a:defRPr/>
            </a:lvl1pPr>
          </a:lstStyle>
          <a:p>
            <a:r>
              <a:rPr lang="en-US" noProof="0"/>
              <a:t>Click to edit Master title style</a:t>
            </a:r>
            <a:endParaRPr lang="en-GB" noProof="0" dirty="0"/>
          </a:p>
        </p:txBody>
      </p:sp>
      <p:sp>
        <p:nvSpPr>
          <p:cNvPr id="8" name="Text Placeholder 7"/>
          <p:cNvSpPr>
            <a:spLocks noGrp="1"/>
          </p:cNvSpPr>
          <p:nvPr>
            <p:ph type="body" sz="quarter" idx="13"/>
          </p:nvPr>
        </p:nvSpPr>
        <p:spPr>
          <a:xfrm>
            <a:off x="1534585" y="3387964"/>
            <a:ext cx="8114388" cy="410369"/>
          </a:xfrm>
          <a:prstGeom prst="rect">
            <a:avLst/>
          </a:prstGeom>
        </p:spPr>
        <p:txBody>
          <a:bodyPr wrap="square" lIns="0" tIns="0" rIns="0" bIns="0" anchor="b" anchorCtr="0">
            <a:noAutofit/>
          </a:bodyPr>
          <a:lstStyle>
            <a:lvl1pPr marL="0" indent="0">
              <a:lnSpc>
                <a:spcPct val="100000"/>
              </a:lnSpc>
              <a:spcBef>
                <a:spcPts val="2400"/>
              </a:spcBef>
              <a:buNone/>
              <a:defRPr sz="2667"/>
            </a:lvl1pPr>
          </a:lstStyle>
          <a:p>
            <a:pPr lvl="0"/>
            <a:r>
              <a:rPr lang="en-US" noProof="0"/>
              <a:t>Click to edit Master text styles</a:t>
            </a:r>
          </a:p>
        </p:txBody>
      </p:sp>
      <p:sp>
        <p:nvSpPr>
          <p:cNvPr id="4" name="Date Placeholder 3"/>
          <p:cNvSpPr>
            <a:spLocks noGrp="1"/>
          </p:cNvSpPr>
          <p:nvPr>
            <p:ph type="dt" sz="half" idx="14"/>
          </p:nvPr>
        </p:nvSpPr>
        <p:spPr/>
        <p:txBody>
          <a:bodyPr/>
          <a:lstStyle>
            <a:lvl1pPr>
              <a:defRPr/>
            </a:lvl1pPr>
          </a:lstStyle>
          <a:p>
            <a:r>
              <a:rPr lang="en-US" altLang="en-US"/>
              <a:t>24/10/2018</a:t>
            </a: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dirty="0"/>
          </a:p>
        </p:txBody>
      </p:sp>
      <p:sp>
        <p:nvSpPr>
          <p:cNvPr id="6" name="Slide Number Placeholder 5"/>
          <p:cNvSpPr>
            <a:spLocks noGrp="1"/>
          </p:cNvSpPr>
          <p:nvPr>
            <p:ph type="sldNum" sz="quarter" idx="16"/>
          </p:nvPr>
        </p:nvSpPr>
        <p:spPr/>
        <p:txBody>
          <a:bodyPr/>
          <a:lstStyle>
            <a:lvl1pPr>
              <a:defRPr/>
            </a:lvl1pPr>
          </a:lstStyle>
          <a:p>
            <a:fld id="{9B484700-00D0-421D-8B94-E92C6AA6752E}" type="slidenum">
              <a:rPr lang="en-GB" altLang="en-US"/>
              <a:pPr/>
              <a:t>‹#›</a:t>
            </a:fld>
            <a:endParaRPr lang="en-GB" altLang="en-US"/>
          </a:p>
        </p:txBody>
      </p:sp>
    </p:spTree>
    <p:extLst>
      <p:ext uri="{BB962C8B-B14F-4D97-AF65-F5344CB8AC3E}">
        <p14:creationId xmlns:p14="http://schemas.microsoft.com/office/powerpoint/2010/main" val="2706511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rtlCol="0" anchorCtr="1">
            <a:noAutofit/>
          </a:bodyPr>
          <a:lstStyle>
            <a:lvl1pPr algn="ctr">
              <a:defRPr lang="en-GB" sz="3733" b="1">
                <a:solidFill>
                  <a:srgbClr val="B71A8B"/>
                </a:solidFill>
                <a:latin typeface="+mn-lt"/>
                <a:ea typeface="+mn-ea"/>
                <a:cs typeface="+mn-cs"/>
              </a:defRPr>
            </a:lvl1pPr>
          </a:lstStyle>
          <a:p>
            <a:pPr lvl="0"/>
            <a:r>
              <a:rPr lang="en-US" dirty="0"/>
              <a:t>Click to edit Master title</a:t>
            </a:r>
            <a:endParaRPr lang="en-GB" dirty="0"/>
          </a:p>
        </p:txBody>
      </p:sp>
      <p:sp>
        <p:nvSpPr>
          <p:cNvPr id="3" name="Date Placeholder 3"/>
          <p:cNvSpPr>
            <a:spLocks noGrp="1"/>
          </p:cNvSpPr>
          <p:nvPr>
            <p:ph type="dt" sz="half" idx="10"/>
          </p:nvPr>
        </p:nvSpPr>
        <p:spPr/>
        <p:txBody>
          <a:bodyPr/>
          <a:lstStyle>
            <a:lvl1pPr>
              <a:defRPr/>
            </a:lvl1pPr>
          </a:lstStyle>
          <a:p>
            <a:r>
              <a:rPr lang="en-US" altLang="en-US"/>
              <a:t>24/10/2018</a:t>
            </a: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0D45DD56-2FFC-4E02-9BD6-E1DBFD9AE158}" type="slidenum">
              <a:rPr lang="en-GB" altLang="en-US"/>
              <a:pPr/>
              <a:t>‹#›</a:t>
            </a:fld>
            <a:endParaRPr lang="en-GB" altLang="en-US"/>
          </a:p>
        </p:txBody>
      </p:sp>
    </p:spTree>
    <p:extLst>
      <p:ext uri="{BB962C8B-B14F-4D97-AF65-F5344CB8AC3E}">
        <p14:creationId xmlns:p14="http://schemas.microsoft.com/office/powerpoint/2010/main" val="347690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7" name="Text Placeholder 6"/>
          <p:cNvSpPr>
            <a:spLocks noGrp="1"/>
          </p:cNvSpPr>
          <p:nvPr>
            <p:ph type="body" sz="quarter" idx="13"/>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US" noProof="0"/>
              <a:t>Click to edit Master text styles</a:t>
            </a:r>
          </a:p>
        </p:txBody>
      </p:sp>
      <p:sp>
        <p:nvSpPr>
          <p:cNvPr id="8" name="Text Placeholder 8"/>
          <p:cNvSpPr>
            <a:spLocks noGrp="1"/>
          </p:cNvSpPr>
          <p:nvPr>
            <p:ph type="body" sz="quarter" idx="15"/>
          </p:nvPr>
        </p:nvSpPr>
        <p:spPr>
          <a:xfrm>
            <a:off x="288000" y="1173000"/>
            <a:ext cx="8640000" cy="2879635"/>
          </a:xfrm>
          <a:prstGeom prst="rect">
            <a:avLst/>
          </a:prstGeom>
          <a:solidFill>
            <a:srgbClr val="FFFFFF">
              <a:alpha val="61176"/>
            </a:srgbClr>
          </a:solidFill>
        </p:spPr>
        <p:txBody>
          <a:bodyPr/>
          <a:lstStyle>
            <a:lvl1pPr marL="0" marR="0" indent="0" algn="l" defTabSz="914377" rtl="0" eaLnBrk="1" fontAlgn="auto" latinLnBrk="0" hangingPunct="1">
              <a:lnSpc>
                <a:spcPct val="90000"/>
              </a:lnSpc>
              <a:spcBef>
                <a:spcPts val="1200"/>
              </a:spcBef>
              <a:spcAft>
                <a:spcPts val="0"/>
              </a:spcAft>
              <a:buClr>
                <a:schemeClr val="accent1"/>
              </a:buClr>
              <a:buSzPct val="120000"/>
              <a:buFont typeface="Corbel" panose="020B0503020204020204" pitchFamily="34" charset="0"/>
              <a:buNone/>
              <a:tabLst/>
              <a:defRPr lang="en-GB" sz="2133" b="0" i="0" baseline="0" noProof="0" dirty="0">
                <a:sym typeface="Wingdings" panose="05000000000000000000" pitchFamily="2" charset="2"/>
              </a:defRPr>
            </a:lvl1pPr>
          </a:lstStyle>
          <a:p>
            <a:pPr lvl="0"/>
            <a:r>
              <a:rPr lang="en-US" noProof="0"/>
              <a:t>Click to edit Master text styles</a:t>
            </a:r>
          </a:p>
        </p:txBody>
      </p:sp>
      <p:sp>
        <p:nvSpPr>
          <p:cNvPr id="5" name="Date Placeholder 3"/>
          <p:cNvSpPr>
            <a:spLocks noGrp="1"/>
          </p:cNvSpPr>
          <p:nvPr>
            <p:ph type="dt" sz="half" idx="16"/>
          </p:nvPr>
        </p:nvSpPr>
        <p:spPr/>
        <p:txBody>
          <a:bodyPr/>
          <a:lstStyle>
            <a:lvl1pPr>
              <a:defRPr/>
            </a:lvl1pPr>
          </a:lstStyle>
          <a:p>
            <a:r>
              <a:rPr lang="en-US" altLang="en-US"/>
              <a:t>24/10/2018</a:t>
            </a:r>
            <a:endParaRPr lang="en-GB" altLang="en-US"/>
          </a:p>
        </p:txBody>
      </p:sp>
    </p:spTree>
    <p:extLst>
      <p:ext uri="{BB962C8B-B14F-4D97-AF65-F5344CB8AC3E}">
        <p14:creationId xmlns:p14="http://schemas.microsoft.com/office/powerpoint/2010/main" val="54294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013_Jisc_Logo_RGB300(26m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672168" y="4436534"/>
            <a:ext cx="10519833" cy="1200151"/>
          </a:xfrm>
          <a:prstGeom prst="rect">
            <a:avLst/>
          </a:prstGeom>
          <a:solidFill>
            <a:srgbClr val="E04A10"/>
          </a:solidFill>
          <a:ln>
            <a:noFill/>
          </a:ln>
          <a:extLst/>
        </p:spPr>
        <p:txBody>
          <a:bodyPr lIns="91440" tIns="45720" rIns="91440" bIns="45720"/>
          <a:lstStyle/>
          <a:p>
            <a:pPr fontAlgn="auto">
              <a:spcBef>
                <a:spcPts val="0"/>
              </a:spcBef>
              <a:spcAft>
                <a:spcPts val="0"/>
              </a:spcAft>
              <a:defRPr/>
            </a:pPr>
            <a:endParaRPr lang="en-GB" sz="1800" kern="0">
              <a:solidFill>
                <a:sysClr val="windowText" lastClr="000000"/>
              </a:solidFill>
              <a:latin typeface="+mn-lt"/>
              <a:ea typeface="+mn-ea"/>
            </a:endParaRPr>
          </a:p>
        </p:txBody>
      </p:sp>
      <p:sp>
        <p:nvSpPr>
          <p:cNvPr id="8" name="Rectangle 7"/>
          <p:cNvSpPr>
            <a:spLocks noChangeArrowheads="1"/>
          </p:cNvSpPr>
          <p:nvPr/>
        </p:nvSpPr>
        <p:spPr bwMode="auto">
          <a:xfrm>
            <a:off x="0" y="4341284"/>
            <a:ext cx="1534584" cy="1200149"/>
          </a:xfrm>
          <a:prstGeom prst="rect">
            <a:avLst/>
          </a:prstGeom>
          <a:solidFill>
            <a:srgbClr val="E04A10"/>
          </a:solidFill>
          <a:ln>
            <a:noFill/>
          </a:ln>
          <a:effectLst/>
          <a:extLst/>
        </p:spPr>
        <p:txBody>
          <a:bodyPr lIns="91440" tIns="45720" rIns="91440" bIns="45720"/>
          <a:lstStyle/>
          <a:p>
            <a:pPr fontAlgn="auto">
              <a:spcBef>
                <a:spcPts val="0"/>
              </a:spcBef>
              <a:spcAft>
                <a:spcPts val="0"/>
              </a:spcAft>
              <a:defRPr/>
            </a:pPr>
            <a:endParaRPr lang="en-GB" sz="1800" kern="0">
              <a:solidFill>
                <a:sysClr val="windowText" lastClr="000000"/>
              </a:solidFill>
              <a:latin typeface="+mn-lt"/>
              <a:ea typeface="+mn-ea"/>
            </a:endParaRPr>
          </a:p>
        </p:txBody>
      </p:sp>
      <p:sp>
        <p:nvSpPr>
          <p:cNvPr id="9" name="Parallelogram 8"/>
          <p:cNvSpPr/>
          <p:nvPr/>
        </p:nvSpPr>
        <p:spPr>
          <a:xfrm rot="16200000">
            <a:off x="958851"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1" name="Text Placeholder 8"/>
          <p:cNvSpPr>
            <a:spLocks noGrp="1"/>
          </p:cNvSpPr>
          <p:nvPr>
            <p:ph type="body" sz="quarter" idx="14"/>
          </p:nvPr>
        </p:nvSpPr>
        <p:spPr>
          <a:xfrm>
            <a:off x="288000" y="1173000"/>
            <a:ext cx="8640000" cy="2879635"/>
          </a:xfrm>
          <a:prstGeom prst="rect">
            <a:avLst/>
          </a:prstGeom>
          <a:solidFill>
            <a:srgbClr val="FFFFFF">
              <a:alpha val="61176"/>
            </a:srgbClr>
          </a:solidFill>
        </p:spPr>
        <p:txBody>
          <a:bodyPr/>
          <a:lstStyle>
            <a:lvl1pPr>
              <a:defRPr lang="en-GB" sz="2400" b="0" i="0" baseline="0" noProof="0" dirty="0">
                <a:sym typeface="Wingdings" panose="05000000000000000000" pitchFamily="2" charset="2"/>
              </a:defRPr>
            </a:lvl1pPr>
          </a:lstStyle>
          <a:p>
            <a:pPr lvl="0"/>
            <a:r>
              <a:rPr lang="en-US" noProof="0"/>
              <a:t>Click to edit Master text styles</a:t>
            </a:r>
          </a:p>
          <a:p>
            <a:pPr lvl="1"/>
            <a:r>
              <a:rPr lang="en-US" noProof="0"/>
              <a:t>Second level</a:t>
            </a:r>
          </a:p>
        </p:txBody>
      </p:sp>
      <p:sp>
        <p:nvSpPr>
          <p:cNvPr id="2" name="Title 1"/>
          <p:cNvSpPr>
            <a:spLocks noGrp="1"/>
          </p:cNvSpPr>
          <p:nvPr>
            <p:ph type="title"/>
          </p:nvPr>
        </p:nvSpPr>
        <p:spPr/>
        <p:txBody>
          <a:bodyPr/>
          <a:lstStyle/>
          <a:p>
            <a:r>
              <a:rPr lang="en-GB" noProof="0"/>
              <a:t>Click to edit Master title style</a:t>
            </a:r>
          </a:p>
        </p:txBody>
      </p:sp>
      <p:sp>
        <p:nvSpPr>
          <p:cNvPr id="17" name="Text Placeholder 6"/>
          <p:cNvSpPr>
            <a:spLocks noGrp="1"/>
          </p:cNvSpPr>
          <p:nvPr>
            <p:ph type="body" sz="quarter" idx="13"/>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US" noProof="0"/>
              <a:t>Click to edit Master text styles</a:t>
            </a:r>
          </a:p>
        </p:txBody>
      </p:sp>
      <p:sp>
        <p:nvSpPr>
          <p:cNvPr id="10" name="Date Placeholder 3"/>
          <p:cNvSpPr>
            <a:spLocks noGrp="1"/>
          </p:cNvSpPr>
          <p:nvPr>
            <p:ph type="dt" sz="half" idx="15"/>
          </p:nvPr>
        </p:nvSpPr>
        <p:spPr/>
        <p:txBody>
          <a:bodyPr/>
          <a:lstStyle>
            <a:lvl1pPr>
              <a:defRPr/>
            </a:lvl1pPr>
          </a:lstStyle>
          <a:p>
            <a:r>
              <a:rPr lang="en-US" altLang="en-US"/>
              <a:t>24/10/2018</a:t>
            </a:r>
            <a:endParaRPr lang="en-GB" altLang="en-US"/>
          </a:p>
        </p:txBody>
      </p:sp>
    </p:spTree>
    <p:extLst>
      <p:ext uri="{BB962C8B-B14F-4D97-AF65-F5344CB8AC3E}">
        <p14:creationId xmlns:p14="http://schemas.microsoft.com/office/powerpoint/2010/main" val="333943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r>
              <a:rPr lang="en-US" noProof="0"/>
              <a:t>24/10/2018</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14901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7" y="1172633"/>
            <a:ext cx="5471583" cy="5137153"/>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6432552" y="1172633"/>
            <a:ext cx="5471581" cy="5137152"/>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3"/>
          <p:cNvSpPr>
            <a:spLocks noGrp="1"/>
          </p:cNvSpPr>
          <p:nvPr>
            <p:ph type="dt" sz="half" idx="15"/>
          </p:nvPr>
        </p:nvSpPr>
        <p:spPr/>
        <p:txBody>
          <a:bodyPr/>
          <a:lstStyle>
            <a:lvl1pPr>
              <a:defRPr/>
            </a:lvl1pPr>
          </a:lstStyle>
          <a:p>
            <a:r>
              <a:rPr lang="en-US" altLang="en-US"/>
              <a:t>24/10/2018</a:t>
            </a:r>
            <a:endParaRPr lang="en-GB" altLang="en-US"/>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fld id="{75AA9971-255F-4E64-9876-58E3C9899234}" type="slidenum">
              <a:rPr lang="en-GB" altLang="en-US"/>
              <a:pPr/>
              <a:t>‹#›</a:t>
            </a:fld>
            <a:endParaRPr lang="en-GB" altLang="en-US"/>
          </a:p>
        </p:txBody>
      </p:sp>
    </p:spTree>
    <p:extLst>
      <p:ext uri="{BB962C8B-B14F-4D97-AF65-F5344CB8AC3E}">
        <p14:creationId xmlns:p14="http://schemas.microsoft.com/office/powerpoint/2010/main" val="3491048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5"/>
          </p:nvPr>
        </p:nvSpPr>
        <p:spPr/>
        <p:txBody>
          <a:bodyPr/>
          <a:lstStyle/>
          <a:p>
            <a:r>
              <a:rPr lang="en-US" noProof="0"/>
              <a:t>24/10/2018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0479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6"/>
          </p:nvPr>
        </p:nvSpPr>
        <p:spPr/>
        <p:txBody>
          <a:bodyPr/>
          <a:lstStyle/>
          <a:p>
            <a:r>
              <a:rPr lang="en-US" noProof="0"/>
              <a:t>24/10/2018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973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a:t>Click to edit Master text styles</a:t>
            </a:r>
          </a:p>
        </p:txBody>
      </p:sp>
      <p:sp>
        <p:nvSpPr>
          <p:cNvPr id="3" name="Date Placeholder 2"/>
          <p:cNvSpPr>
            <a:spLocks noGrp="1"/>
          </p:cNvSpPr>
          <p:nvPr>
            <p:ph type="dt" sz="half" idx="15"/>
          </p:nvPr>
        </p:nvSpPr>
        <p:spPr/>
        <p:txBody>
          <a:bodyPr/>
          <a:lstStyle/>
          <a:p>
            <a:r>
              <a:rPr lang="en-US" noProof="0"/>
              <a:t>24/10/2018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23197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24/10/2018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58968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24/10/2018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4852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a:t>Click to icon to add image</a:t>
            </a:r>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caption</a:t>
            </a:r>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source</a:t>
            </a:r>
          </a:p>
        </p:txBody>
      </p:sp>
      <p:sp>
        <p:nvSpPr>
          <p:cNvPr id="3" name="Date Placeholder 2"/>
          <p:cNvSpPr>
            <a:spLocks noGrp="1"/>
          </p:cNvSpPr>
          <p:nvPr>
            <p:ph type="dt" sz="half" idx="16"/>
          </p:nvPr>
        </p:nvSpPr>
        <p:spPr/>
        <p:txBody>
          <a:bodyPr/>
          <a:lstStyle/>
          <a:p>
            <a:r>
              <a:rPr lang="en-US" noProof="0"/>
              <a:t>24/10/2018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9815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24/10/2018</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959899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siness Car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4701"/>
            <a:ext cx="9878484"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3361267" y="5221817"/>
            <a:ext cx="5173133" cy="395816"/>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1" name="Straight Connector 15"/>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3362325" y="2886158"/>
            <a:ext cx="5172076" cy="332399"/>
          </a:xfrm>
          <a:prstGeom prst="rect">
            <a:avLst/>
          </a:prstGeom>
          <a:noFill/>
        </p:spPr>
        <p:txBody>
          <a:bodyPr>
            <a:noAutofit/>
          </a:bodyPr>
          <a:lstStyle>
            <a:lvl1pPr marL="0" indent="0">
              <a:buNone/>
              <a:defRPr sz="2400" b="1" baseline="0"/>
            </a:lvl1pPr>
          </a:lstStyle>
          <a:p>
            <a:pPr lvl="0"/>
            <a:r>
              <a:rPr lang="en-US" noProof="0"/>
              <a:t>Click to edit Master text styles</a:t>
            </a:r>
          </a:p>
        </p:txBody>
      </p:sp>
      <p:sp>
        <p:nvSpPr>
          <p:cNvPr id="15" name="Text Placeholder 13"/>
          <p:cNvSpPr>
            <a:spLocks noGrp="1"/>
          </p:cNvSpPr>
          <p:nvPr>
            <p:ph type="body" sz="quarter" idx="15"/>
          </p:nvPr>
        </p:nvSpPr>
        <p:spPr>
          <a:xfrm>
            <a:off x="3362325" y="3600979"/>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3362325" y="4052895"/>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3362325" y="4504811"/>
            <a:ext cx="5172076"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2" name="Date Placeholder 2"/>
          <p:cNvSpPr>
            <a:spLocks noGrp="1"/>
          </p:cNvSpPr>
          <p:nvPr>
            <p:ph type="dt" sz="half" idx="18"/>
          </p:nvPr>
        </p:nvSpPr>
        <p:spPr/>
        <p:txBody>
          <a:bodyPr/>
          <a:lstStyle>
            <a:lvl1pPr>
              <a:defRPr/>
            </a:lvl1pPr>
          </a:lstStyle>
          <a:p>
            <a:r>
              <a:rPr lang="en-US" altLang="en-US"/>
              <a:t>24/10/2018</a:t>
            </a:r>
            <a:endParaRPr lang="en-GB" altLang="en-US"/>
          </a:p>
        </p:txBody>
      </p:sp>
      <p:sp>
        <p:nvSpPr>
          <p:cNvPr id="13" name="Footer Placeholder 3"/>
          <p:cNvSpPr>
            <a:spLocks noGrp="1"/>
          </p:cNvSpPr>
          <p:nvPr>
            <p:ph type="ftr" sz="quarter" idx="19"/>
          </p:nvPr>
        </p:nvSpPr>
        <p:spPr/>
        <p:txBody>
          <a:bodyPr/>
          <a:lstStyle>
            <a:lvl1pPr>
              <a:defRPr/>
            </a:lvl1pPr>
          </a:lstStyle>
          <a:p>
            <a:pPr>
              <a:defRPr/>
            </a:pPr>
            <a:endParaRPr lang="en-GB"/>
          </a:p>
        </p:txBody>
      </p:sp>
      <p:sp>
        <p:nvSpPr>
          <p:cNvPr id="18" name="Slide Number Placeholder 4"/>
          <p:cNvSpPr>
            <a:spLocks noGrp="1"/>
          </p:cNvSpPr>
          <p:nvPr>
            <p:ph type="sldNum" sz="quarter" idx="20"/>
          </p:nvPr>
        </p:nvSpPr>
        <p:spPr/>
        <p:txBody>
          <a:bodyPr/>
          <a:lstStyle>
            <a:lvl1pPr>
              <a:defRPr/>
            </a:lvl1pPr>
          </a:lstStyle>
          <a:p>
            <a:fld id="{06894F4C-7EE8-402A-AF3A-12939F2FB962}" type="slidenum">
              <a:rPr lang="en-GB" altLang="en-US"/>
              <a:pPr/>
              <a:t>‹#›</a:t>
            </a:fld>
            <a:endParaRPr lang="en-GB" altLang="en-US"/>
          </a:p>
        </p:txBody>
      </p:sp>
    </p:spTree>
    <p:extLst>
      <p:ext uri="{BB962C8B-B14F-4D97-AF65-F5344CB8AC3E}">
        <p14:creationId xmlns:p14="http://schemas.microsoft.com/office/powerpoint/2010/main" val="270478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r>
              <a:rPr lang="en-US" noProof="0"/>
              <a:t>24/10/2018</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5563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5"/>
          </p:nvPr>
        </p:nvSpPr>
        <p:spPr/>
        <p:txBody>
          <a:bodyPr/>
          <a:lstStyle/>
          <a:p>
            <a:r>
              <a:rPr lang="en-US" noProof="0"/>
              <a:t>24/10/2018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90234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7" y="1172633"/>
            <a:ext cx="5471460" cy="5137152"/>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6432550" y="1172634"/>
            <a:ext cx="5471583" cy="2256367"/>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6432602" y="4053785"/>
            <a:ext cx="5471532" cy="2256000"/>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Date Placeholder 3"/>
          <p:cNvSpPr>
            <a:spLocks noGrp="1"/>
          </p:cNvSpPr>
          <p:nvPr>
            <p:ph type="dt" sz="half" idx="16"/>
          </p:nvPr>
        </p:nvSpPr>
        <p:spPr/>
        <p:txBody>
          <a:bodyPr/>
          <a:lstStyle>
            <a:lvl1pPr>
              <a:defRPr/>
            </a:lvl1pPr>
          </a:lstStyle>
          <a:p>
            <a:r>
              <a:rPr lang="en-US" altLang="en-US"/>
              <a:t>24/10/2018</a:t>
            </a:r>
            <a:endParaRPr lang="en-GB" altLang="en-US"/>
          </a:p>
        </p:txBody>
      </p:sp>
      <p:sp>
        <p:nvSpPr>
          <p:cNvPr id="10" name="Footer Placeholder 4"/>
          <p:cNvSpPr>
            <a:spLocks noGrp="1"/>
          </p:cNvSpPr>
          <p:nvPr>
            <p:ph type="ftr" sz="quarter" idx="17"/>
          </p:nvPr>
        </p:nvSpPr>
        <p:spPr/>
        <p:txBody>
          <a:bodyPr/>
          <a:lstStyle>
            <a:lvl1pPr>
              <a:defRPr/>
            </a:lvl1pPr>
          </a:lstStyle>
          <a:p>
            <a:pPr>
              <a:defRPr/>
            </a:pPr>
            <a:endParaRPr lang="en-GB"/>
          </a:p>
        </p:txBody>
      </p:sp>
      <p:sp>
        <p:nvSpPr>
          <p:cNvPr id="11" name="Slide Number Placeholder 5"/>
          <p:cNvSpPr>
            <a:spLocks noGrp="1"/>
          </p:cNvSpPr>
          <p:nvPr>
            <p:ph type="sldNum" sz="quarter" idx="18"/>
          </p:nvPr>
        </p:nvSpPr>
        <p:spPr/>
        <p:txBody>
          <a:bodyPr/>
          <a:lstStyle>
            <a:lvl1pPr>
              <a:defRPr/>
            </a:lvl1pPr>
          </a:lstStyle>
          <a:p>
            <a:fld id="{0840E42D-5C27-4B7D-A52F-DC9A2EFF0A33}" type="slidenum">
              <a:rPr lang="en-GB" altLang="en-US"/>
              <a:pPr/>
              <a:t>‹#›</a:t>
            </a:fld>
            <a:endParaRPr lang="en-GB" altLang="en-US"/>
          </a:p>
        </p:txBody>
      </p:sp>
    </p:spTree>
    <p:extLst>
      <p:ext uri="{BB962C8B-B14F-4D97-AF65-F5344CB8AC3E}">
        <p14:creationId xmlns:p14="http://schemas.microsoft.com/office/powerpoint/2010/main" val="1446570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6"/>
          </p:nvPr>
        </p:nvSpPr>
        <p:spPr/>
        <p:txBody>
          <a:bodyPr/>
          <a:lstStyle/>
          <a:p>
            <a:r>
              <a:rPr lang="en-US" noProof="0"/>
              <a:t>24/10/2018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54626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a:t>Click to edit Master text styles</a:t>
            </a:r>
          </a:p>
        </p:txBody>
      </p:sp>
      <p:sp>
        <p:nvSpPr>
          <p:cNvPr id="3" name="Date Placeholder 2"/>
          <p:cNvSpPr>
            <a:spLocks noGrp="1"/>
          </p:cNvSpPr>
          <p:nvPr>
            <p:ph type="dt" sz="half" idx="15"/>
          </p:nvPr>
        </p:nvSpPr>
        <p:spPr/>
        <p:txBody>
          <a:bodyPr/>
          <a:lstStyle/>
          <a:p>
            <a:r>
              <a:rPr lang="en-US" noProof="0"/>
              <a:t>24/10/2018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843469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24/10/2018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37881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24/10/2018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592723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a:t>Click to icon to add image</a:t>
            </a:r>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caption</a:t>
            </a:r>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source</a:t>
            </a:r>
          </a:p>
        </p:txBody>
      </p:sp>
      <p:sp>
        <p:nvSpPr>
          <p:cNvPr id="3" name="Date Placeholder 2"/>
          <p:cNvSpPr>
            <a:spLocks noGrp="1"/>
          </p:cNvSpPr>
          <p:nvPr>
            <p:ph type="dt" sz="half" idx="16"/>
          </p:nvPr>
        </p:nvSpPr>
        <p:spPr/>
        <p:txBody>
          <a:bodyPr/>
          <a:lstStyle/>
          <a:p>
            <a:r>
              <a:rPr lang="en-US" noProof="0"/>
              <a:t>24/10/2018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260323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24/10/2018</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770763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r>
              <a:rPr lang="en-US" noProof="0"/>
              <a:t>24/10/2018</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679453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5"/>
          </p:nvPr>
        </p:nvSpPr>
        <p:spPr/>
        <p:txBody>
          <a:bodyPr/>
          <a:lstStyle/>
          <a:p>
            <a:r>
              <a:rPr lang="en-US" noProof="0"/>
              <a:t>24/10/2018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352551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6"/>
          </p:nvPr>
        </p:nvSpPr>
        <p:spPr/>
        <p:txBody>
          <a:bodyPr/>
          <a:lstStyle/>
          <a:p>
            <a:r>
              <a:rPr lang="en-US" noProof="0"/>
              <a:t>24/10/2018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273077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a:t>Click to edit Master text styles</a:t>
            </a:r>
          </a:p>
        </p:txBody>
      </p:sp>
      <p:sp>
        <p:nvSpPr>
          <p:cNvPr id="3" name="Date Placeholder 2"/>
          <p:cNvSpPr>
            <a:spLocks noGrp="1"/>
          </p:cNvSpPr>
          <p:nvPr>
            <p:ph type="dt" sz="half" idx="15"/>
          </p:nvPr>
        </p:nvSpPr>
        <p:spPr/>
        <p:txBody>
          <a:bodyPr/>
          <a:lstStyle/>
          <a:p>
            <a:r>
              <a:rPr lang="en-US" noProof="0"/>
              <a:t>24/10/2018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6312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9" y="1845734"/>
            <a:ext cx="11616264" cy="4464049"/>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87867" y="1172633"/>
            <a:ext cx="11569701" cy="517064"/>
          </a:xfrm>
        </p:spPr>
        <p:txBody>
          <a:bodyPr>
            <a:spAutoFit/>
          </a:bodyPr>
          <a:lstStyle>
            <a:lvl1pPr marL="0" indent="0">
              <a:buNone/>
              <a:defRPr b="1"/>
            </a:lvl1pPr>
          </a:lstStyle>
          <a:p>
            <a:pPr lvl="0"/>
            <a:r>
              <a:rPr lang="en-US" noProof="0"/>
              <a:t>Click to edit Master text styles</a:t>
            </a:r>
          </a:p>
        </p:txBody>
      </p:sp>
      <p:sp>
        <p:nvSpPr>
          <p:cNvPr id="5" name="Date Placeholder 3"/>
          <p:cNvSpPr>
            <a:spLocks noGrp="1"/>
          </p:cNvSpPr>
          <p:nvPr>
            <p:ph type="dt" sz="half" idx="15"/>
          </p:nvPr>
        </p:nvSpPr>
        <p:spPr/>
        <p:txBody>
          <a:bodyPr/>
          <a:lstStyle>
            <a:lvl1pPr>
              <a:defRPr/>
            </a:lvl1pPr>
          </a:lstStyle>
          <a:p>
            <a:r>
              <a:rPr lang="en-US" altLang="en-US"/>
              <a:t>24/10/2018</a:t>
            </a:r>
            <a:endParaRPr lang="en-GB" altLang="en-US" dirty="0"/>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fld id="{FF4C1444-B1D9-435B-8DD1-ADB6610CD5D0}" type="slidenum">
              <a:rPr lang="en-GB" altLang="en-US"/>
              <a:pPr/>
              <a:t>‹#›</a:t>
            </a:fld>
            <a:endParaRPr lang="en-GB" altLang="en-US"/>
          </a:p>
        </p:txBody>
      </p:sp>
    </p:spTree>
    <p:extLst>
      <p:ext uri="{BB962C8B-B14F-4D97-AF65-F5344CB8AC3E}">
        <p14:creationId xmlns:p14="http://schemas.microsoft.com/office/powerpoint/2010/main" val="606802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24/10/2018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26953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24/10/2018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040126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a:t>Click to icon to add image</a:t>
            </a:r>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caption</a:t>
            </a:r>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source</a:t>
            </a:r>
          </a:p>
        </p:txBody>
      </p:sp>
      <p:sp>
        <p:nvSpPr>
          <p:cNvPr id="3" name="Date Placeholder 2"/>
          <p:cNvSpPr>
            <a:spLocks noGrp="1"/>
          </p:cNvSpPr>
          <p:nvPr>
            <p:ph type="dt" sz="half" idx="16"/>
          </p:nvPr>
        </p:nvSpPr>
        <p:spPr/>
        <p:txBody>
          <a:bodyPr/>
          <a:lstStyle/>
          <a:p>
            <a:r>
              <a:rPr lang="en-US" noProof="0"/>
              <a:t>24/10/2018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806451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24/10/2018</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6506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9" y="1845733"/>
            <a:ext cx="5471457" cy="4464051"/>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11" name="Date Placeholder 3"/>
          <p:cNvSpPr>
            <a:spLocks noGrp="1"/>
          </p:cNvSpPr>
          <p:nvPr>
            <p:ph type="dt" sz="half" idx="17"/>
          </p:nvPr>
        </p:nvSpPr>
        <p:spPr/>
        <p:txBody>
          <a:bodyPr/>
          <a:lstStyle>
            <a:lvl1pPr>
              <a:defRPr/>
            </a:lvl1pPr>
          </a:lstStyle>
          <a:p>
            <a:r>
              <a:rPr lang="en-US" altLang="en-US"/>
              <a:t>24/10/2018</a:t>
            </a:r>
            <a:endParaRPr lang="en-GB" altLang="en-US"/>
          </a:p>
        </p:txBody>
      </p:sp>
      <p:sp>
        <p:nvSpPr>
          <p:cNvPr id="12" name="Footer Placeholder 4"/>
          <p:cNvSpPr>
            <a:spLocks noGrp="1"/>
          </p:cNvSpPr>
          <p:nvPr>
            <p:ph type="ftr" sz="quarter" idx="18"/>
          </p:nvPr>
        </p:nvSpPr>
        <p:spPr/>
        <p:txBody>
          <a:bodyPr/>
          <a:lstStyle>
            <a:lvl1pPr>
              <a:defRPr/>
            </a:lvl1pPr>
          </a:lstStyle>
          <a:p>
            <a:pPr>
              <a:defRPr/>
            </a:pPr>
            <a:endParaRPr lang="en-GB"/>
          </a:p>
        </p:txBody>
      </p:sp>
      <p:sp>
        <p:nvSpPr>
          <p:cNvPr id="13" name="Slide Number Placeholder 5"/>
          <p:cNvSpPr>
            <a:spLocks noGrp="1"/>
          </p:cNvSpPr>
          <p:nvPr>
            <p:ph type="sldNum" sz="quarter" idx="19"/>
          </p:nvPr>
        </p:nvSpPr>
        <p:spPr/>
        <p:txBody>
          <a:bodyPr/>
          <a:lstStyle>
            <a:lvl1pPr>
              <a:defRPr/>
            </a:lvl1pPr>
          </a:lstStyle>
          <a:p>
            <a:fld id="{4462EFA3-B068-4434-BE87-1064ED5148AF}" type="slidenum">
              <a:rPr lang="en-GB" altLang="en-US"/>
              <a:pPr/>
              <a:t>‹#›</a:t>
            </a:fld>
            <a:endParaRPr lang="en-GB" altLang="en-US"/>
          </a:p>
        </p:txBody>
      </p:sp>
    </p:spTree>
    <p:extLst>
      <p:ext uri="{BB962C8B-B14F-4D97-AF65-F5344CB8AC3E}">
        <p14:creationId xmlns:p14="http://schemas.microsoft.com/office/powerpoint/2010/main" val="308327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Content Placeholder 6"/>
          <p:cNvSpPr>
            <a:spLocks noGrp="1"/>
          </p:cNvSpPr>
          <p:nvPr>
            <p:ph sz="quarter" idx="14"/>
          </p:nvPr>
        </p:nvSpPr>
        <p:spPr>
          <a:xfrm>
            <a:off x="6432600" y="1172633"/>
            <a:ext cx="5471533" cy="2256367"/>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6432551" y="4053784"/>
            <a:ext cx="5471533" cy="2256000"/>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6"/>
          <p:cNvSpPr>
            <a:spLocks noGrp="1"/>
          </p:cNvSpPr>
          <p:nvPr>
            <p:ph sz="quarter" idx="13"/>
          </p:nvPr>
        </p:nvSpPr>
        <p:spPr>
          <a:xfrm>
            <a:off x="287868" y="1845733"/>
            <a:ext cx="5471457" cy="4464051"/>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7" name="Date Placeholder 3"/>
          <p:cNvSpPr>
            <a:spLocks noGrp="1"/>
          </p:cNvSpPr>
          <p:nvPr>
            <p:ph type="dt" sz="half" idx="17"/>
          </p:nvPr>
        </p:nvSpPr>
        <p:spPr/>
        <p:txBody>
          <a:bodyPr/>
          <a:lstStyle>
            <a:lvl1pPr>
              <a:defRPr/>
            </a:lvl1pPr>
          </a:lstStyle>
          <a:p>
            <a:r>
              <a:rPr lang="en-US" altLang="en-US"/>
              <a:t>24/10/2018</a:t>
            </a:r>
            <a:endParaRPr lang="en-GB" altLang="en-US"/>
          </a:p>
        </p:txBody>
      </p:sp>
      <p:sp>
        <p:nvSpPr>
          <p:cNvPr id="12" name="Footer Placeholder 4"/>
          <p:cNvSpPr>
            <a:spLocks noGrp="1"/>
          </p:cNvSpPr>
          <p:nvPr>
            <p:ph type="ftr" sz="quarter" idx="18"/>
          </p:nvPr>
        </p:nvSpPr>
        <p:spPr/>
        <p:txBody>
          <a:bodyPr/>
          <a:lstStyle>
            <a:lvl1pPr>
              <a:defRPr/>
            </a:lvl1pPr>
          </a:lstStyle>
          <a:p>
            <a:pPr>
              <a:defRPr/>
            </a:pPr>
            <a:endParaRPr lang="en-GB"/>
          </a:p>
        </p:txBody>
      </p:sp>
      <p:sp>
        <p:nvSpPr>
          <p:cNvPr id="13" name="Slide Number Placeholder 5"/>
          <p:cNvSpPr>
            <a:spLocks noGrp="1"/>
          </p:cNvSpPr>
          <p:nvPr>
            <p:ph type="sldNum" sz="quarter" idx="19"/>
          </p:nvPr>
        </p:nvSpPr>
        <p:spPr/>
        <p:txBody>
          <a:bodyPr/>
          <a:lstStyle>
            <a:lvl1pPr>
              <a:defRPr/>
            </a:lvl1pPr>
          </a:lstStyle>
          <a:p>
            <a:fld id="{86A45C6B-B5F8-4EB7-968F-53690A9E2FEB}" type="slidenum">
              <a:rPr lang="en-GB" altLang="en-US"/>
              <a:pPr/>
              <a:t>‹#›</a:t>
            </a:fld>
            <a:endParaRPr lang="en-GB" altLang="en-US"/>
          </a:p>
        </p:txBody>
      </p:sp>
    </p:spTree>
    <p:extLst>
      <p:ext uri="{BB962C8B-B14F-4D97-AF65-F5344CB8AC3E}">
        <p14:creationId xmlns:p14="http://schemas.microsoft.com/office/powerpoint/2010/main" val="428171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Picture Placeholder 7"/>
          <p:cNvSpPr>
            <a:spLocks noGrp="1"/>
          </p:cNvSpPr>
          <p:nvPr>
            <p:ph type="pic" sz="quarter" idx="13"/>
          </p:nvPr>
        </p:nvSpPr>
        <p:spPr>
          <a:xfrm>
            <a:off x="1246718" y="1172631"/>
            <a:ext cx="9698567" cy="4752000"/>
          </a:xfrm>
          <a:prstGeom prst="rect">
            <a:avLst/>
          </a:prstGeom>
        </p:spPr>
        <p:txBody>
          <a:bodyPr rtlCol="0">
            <a:noAutofit/>
          </a:bodyPr>
          <a:lstStyle>
            <a:lvl1pPr marL="0" indent="0">
              <a:buNone/>
              <a:defRPr sz="2667"/>
            </a:lvl1pPr>
          </a:lstStyle>
          <a:p>
            <a:pPr lvl="0"/>
            <a:r>
              <a:rPr lang="en-US" noProof="0"/>
              <a:t>Click icon to add picture</a:t>
            </a:r>
            <a:endParaRPr lang="en-GB" noProof="0"/>
          </a:p>
        </p:txBody>
      </p:sp>
      <p:sp>
        <p:nvSpPr>
          <p:cNvPr id="11" name="Text Placeholder 10"/>
          <p:cNvSpPr>
            <a:spLocks noGrp="1"/>
          </p:cNvSpPr>
          <p:nvPr>
            <p:ph type="body" sz="quarter" idx="14"/>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US" noProof="0"/>
              <a:t>Click to edit Master text styles</a:t>
            </a:r>
          </a:p>
        </p:txBody>
      </p:sp>
      <p:sp>
        <p:nvSpPr>
          <p:cNvPr id="12" name="Text Placeholder 10"/>
          <p:cNvSpPr>
            <a:spLocks noGrp="1"/>
          </p:cNvSpPr>
          <p:nvPr>
            <p:ph type="body" sz="quarter" idx="15"/>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US" noProof="0"/>
              <a:t>Click to edit Master text styles</a:t>
            </a:r>
          </a:p>
        </p:txBody>
      </p:sp>
      <p:sp>
        <p:nvSpPr>
          <p:cNvPr id="6" name="Date Placeholder 3"/>
          <p:cNvSpPr>
            <a:spLocks noGrp="1"/>
          </p:cNvSpPr>
          <p:nvPr>
            <p:ph type="dt" sz="half" idx="16"/>
          </p:nvPr>
        </p:nvSpPr>
        <p:spPr/>
        <p:txBody>
          <a:bodyPr/>
          <a:lstStyle>
            <a:lvl1pPr>
              <a:defRPr/>
            </a:lvl1pPr>
          </a:lstStyle>
          <a:p>
            <a:r>
              <a:rPr lang="en-US" altLang="en-US"/>
              <a:t>24/10/2018</a:t>
            </a:r>
            <a:endParaRPr lang="en-GB" altLang="en-US"/>
          </a:p>
        </p:txBody>
      </p:sp>
      <p:sp>
        <p:nvSpPr>
          <p:cNvPr id="7" name="Footer Placeholder 4"/>
          <p:cNvSpPr>
            <a:spLocks noGrp="1"/>
          </p:cNvSpPr>
          <p:nvPr>
            <p:ph type="ftr" sz="quarter" idx="17"/>
          </p:nvPr>
        </p:nvSpPr>
        <p:spPr/>
        <p:txBody>
          <a:bodyPr/>
          <a:lstStyle>
            <a:lvl1pPr>
              <a:defRPr/>
            </a:lvl1pPr>
          </a:lstStyle>
          <a:p>
            <a:pPr>
              <a:defRPr/>
            </a:pPr>
            <a:endParaRPr lang="en-GB"/>
          </a:p>
        </p:txBody>
      </p:sp>
      <p:sp>
        <p:nvSpPr>
          <p:cNvPr id="9" name="Slide Number Placeholder 5"/>
          <p:cNvSpPr>
            <a:spLocks noGrp="1"/>
          </p:cNvSpPr>
          <p:nvPr>
            <p:ph type="sldNum" sz="quarter" idx="18"/>
          </p:nvPr>
        </p:nvSpPr>
        <p:spPr/>
        <p:txBody>
          <a:bodyPr/>
          <a:lstStyle>
            <a:lvl1pPr>
              <a:defRPr/>
            </a:lvl1pPr>
          </a:lstStyle>
          <a:p>
            <a:fld id="{65C39CC0-6970-4D71-A7DC-33D7851C9CF4}" type="slidenum">
              <a:rPr lang="en-GB" altLang="en-US"/>
              <a:pPr/>
              <a:t>‹#›</a:t>
            </a:fld>
            <a:endParaRPr lang="en-GB" altLang="en-US"/>
          </a:p>
        </p:txBody>
      </p:sp>
    </p:spTree>
    <p:extLst>
      <p:ext uri="{BB962C8B-B14F-4D97-AF65-F5344CB8AC3E}">
        <p14:creationId xmlns:p14="http://schemas.microsoft.com/office/powerpoint/2010/main" val="34619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r>
              <a:rPr lang="en-US" altLang="en-US"/>
              <a:t>24/10/2018</a:t>
            </a: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801A115C-7A84-4F54-9696-4561B2EC4447}" type="slidenum">
              <a:rPr lang="en-GB" altLang="en-US"/>
              <a:pPr/>
              <a:t>‹#›</a:t>
            </a:fld>
            <a:endParaRPr lang="en-GB" altLang="en-US"/>
          </a:p>
        </p:txBody>
      </p:sp>
    </p:spTree>
    <p:extLst>
      <p:ext uri="{BB962C8B-B14F-4D97-AF65-F5344CB8AC3E}">
        <p14:creationId xmlns:p14="http://schemas.microsoft.com/office/powerpoint/2010/main" val="326819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832099"/>
            <a:ext cx="8114388" cy="596900"/>
          </a:xfrm>
        </p:spPr>
        <p:txBody>
          <a:bodyPr/>
          <a:lstStyle>
            <a:lvl1pPr>
              <a:defRPr/>
            </a:lvl1pPr>
          </a:lstStyle>
          <a:p>
            <a:r>
              <a:rPr lang="en-US" noProof="0"/>
              <a:t>Click to edit Master title style</a:t>
            </a:r>
            <a:endParaRPr lang="en-GB" noProof="0"/>
          </a:p>
        </p:txBody>
      </p:sp>
      <p:sp>
        <p:nvSpPr>
          <p:cNvPr id="8" name="Text Placeholder 7"/>
          <p:cNvSpPr>
            <a:spLocks noGrp="1"/>
          </p:cNvSpPr>
          <p:nvPr>
            <p:ph type="body" sz="quarter" idx="13"/>
          </p:nvPr>
        </p:nvSpPr>
        <p:spPr>
          <a:xfrm>
            <a:off x="1534585" y="3387964"/>
            <a:ext cx="8114388" cy="410369"/>
          </a:xfrm>
          <a:prstGeom prst="rect">
            <a:avLst/>
          </a:prstGeom>
        </p:spPr>
        <p:txBody>
          <a:bodyPr wrap="square" lIns="0" tIns="0" rIns="0" bIns="0" anchor="b" anchorCtr="0">
            <a:noAutofit/>
          </a:bodyPr>
          <a:lstStyle>
            <a:lvl1pPr marL="0" indent="0">
              <a:lnSpc>
                <a:spcPct val="100000"/>
              </a:lnSpc>
              <a:spcBef>
                <a:spcPts val="2400"/>
              </a:spcBef>
              <a:buNone/>
              <a:defRPr sz="2667"/>
            </a:lvl1pPr>
          </a:lstStyle>
          <a:p>
            <a:pPr lvl="0"/>
            <a:r>
              <a:rPr lang="en-US" noProof="0"/>
              <a:t>Click to edit Master text styles</a:t>
            </a:r>
          </a:p>
        </p:txBody>
      </p:sp>
      <p:sp>
        <p:nvSpPr>
          <p:cNvPr id="4" name="Date Placeholder 3"/>
          <p:cNvSpPr>
            <a:spLocks noGrp="1"/>
          </p:cNvSpPr>
          <p:nvPr>
            <p:ph type="dt" sz="half" idx="14"/>
          </p:nvPr>
        </p:nvSpPr>
        <p:spPr/>
        <p:txBody>
          <a:bodyPr/>
          <a:lstStyle>
            <a:lvl1pPr>
              <a:defRPr/>
            </a:lvl1pPr>
          </a:lstStyle>
          <a:p>
            <a:r>
              <a:rPr lang="en-US" altLang="en-US"/>
              <a:t>24/10/2018</a:t>
            </a: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9B484700-00D0-421D-8B94-E92C6AA6752E}" type="slidenum">
              <a:rPr lang="en-GB" altLang="en-US"/>
              <a:pPr/>
              <a:t>‹#›</a:t>
            </a:fld>
            <a:endParaRPr lang="en-GB" altLang="en-US"/>
          </a:p>
        </p:txBody>
      </p:sp>
    </p:spTree>
    <p:extLst>
      <p:ext uri="{BB962C8B-B14F-4D97-AF65-F5344CB8AC3E}">
        <p14:creationId xmlns:p14="http://schemas.microsoft.com/office/powerpoint/2010/main" val="34122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95701" y="-2117"/>
            <a:ext cx="8208433"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867" y="1172634"/>
            <a:ext cx="11616267" cy="51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24/10/2018</a:t>
            </a:r>
            <a:endParaRPr lang="en-GB" altLang="en-US"/>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97CA3A3A-251B-44E1-8347-D8ACDBB5E86F}" type="slidenum">
              <a:rPr lang="en-GB" altLang="en-US"/>
              <a:pPr/>
              <a:t>‹#›</a:t>
            </a:fld>
            <a:endParaRPr lang="en-GB" altLang="en-US"/>
          </a:p>
        </p:txBody>
      </p:sp>
      <p:pic>
        <p:nvPicPr>
          <p:cNvPr id="1031" name="Picture 6" descr="2013_Jisc_Logo_RGB300(19.5mm).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867" y="0"/>
            <a:ext cx="958851"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9"/>
          <p:cNvCxnSpPr>
            <a:cxnSpLocks noChangeShapeType="1"/>
          </p:cNvCxnSpPr>
          <p:nvPr/>
        </p:nvCxnSpPr>
        <p:spPr bwMode="auto">
          <a:xfrm>
            <a:off x="287867" y="6921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1033"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5113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p:txStyles>
    <p:titleStyle>
      <a:lvl1pPr algn="r" defTabSz="914377" rtl="0" eaLnBrk="1" fontAlgn="base" hangingPunct="1">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6pPr>
      <a:lvl7pPr marL="1219170"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7pPr>
      <a:lvl8pPr marL="1828754"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8pPr>
      <a:lvl9pPr marL="2438339"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1" fontAlgn="base" hangingPunct="1">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1" fontAlgn="base" hangingPunct="1">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1" fontAlgn="base" hangingPunct="1">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1" fontAlgn="base" hangingPunct="1">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1" fontAlgn="base" hangingPunct="1">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36700" y="2832101"/>
            <a:ext cx="8113184"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24/10/2018</a:t>
            </a:r>
            <a:endParaRPr lang="en-GB" altLang="en-US"/>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275C2C25-A843-4440-B2D3-3E25858956C7}" type="slidenum">
              <a:rPr lang="en-GB" altLang="en-US"/>
              <a:pPr/>
              <a:t>‹#›</a:t>
            </a:fld>
            <a:endParaRPr lang="en-GB" altLang="en-US"/>
          </a:p>
        </p:txBody>
      </p:sp>
      <p:cxnSp>
        <p:nvCxnSpPr>
          <p:cNvPr id="4102"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103"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567103"/>
      </p:ext>
    </p:extLst>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p:txStyles>
    <p:titleStyle>
      <a:lvl1pPr algn="l" defTabSz="914377" rtl="0" eaLnBrk="0" fontAlgn="base" hangingPunct="0">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l" defTabSz="914377" rtl="0" fontAlgn="base">
        <a:lnSpc>
          <a:spcPct val="90000"/>
        </a:lnSpc>
        <a:spcBef>
          <a:spcPct val="0"/>
        </a:spcBef>
        <a:spcAft>
          <a:spcPct val="0"/>
        </a:spcAft>
        <a:defRPr sz="3733" b="1">
          <a:solidFill>
            <a:srgbClr val="B71A8B"/>
          </a:solidFill>
          <a:latin typeface="Corbel" panose="020B0503020204020204" pitchFamily="34" charset="0"/>
        </a:defRPr>
      </a:lvl6pPr>
      <a:lvl7pPr marL="1219170" algn="l" defTabSz="914377" rtl="0" fontAlgn="base">
        <a:lnSpc>
          <a:spcPct val="90000"/>
        </a:lnSpc>
        <a:spcBef>
          <a:spcPct val="0"/>
        </a:spcBef>
        <a:spcAft>
          <a:spcPct val="0"/>
        </a:spcAft>
        <a:defRPr sz="3733" b="1">
          <a:solidFill>
            <a:srgbClr val="B71A8B"/>
          </a:solidFill>
          <a:latin typeface="Corbel" panose="020B0503020204020204" pitchFamily="34" charset="0"/>
        </a:defRPr>
      </a:lvl7pPr>
      <a:lvl8pPr marL="1828754" algn="l" defTabSz="914377" rtl="0" fontAlgn="base">
        <a:lnSpc>
          <a:spcPct val="90000"/>
        </a:lnSpc>
        <a:spcBef>
          <a:spcPct val="0"/>
        </a:spcBef>
        <a:spcAft>
          <a:spcPct val="0"/>
        </a:spcAft>
        <a:defRPr sz="3733" b="1">
          <a:solidFill>
            <a:srgbClr val="B71A8B"/>
          </a:solidFill>
          <a:latin typeface="Corbel" panose="020B0503020204020204" pitchFamily="34" charset="0"/>
        </a:defRPr>
      </a:lvl8pPr>
      <a:lvl9pPr marL="2438339" algn="l" defTabSz="914377" rtl="0" fontAlgn="base">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695701" y="-2117"/>
            <a:ext cx="8208433"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3075" name="Text Placeholder 2"/>
          <p:cNvSpPr>
            <a:spLocks noGrp="1"/>
          </p:cNvSpPr>
          <p:nvPr>
            <p:ph type="body" idx="1"/>
          </p:nvPr>
        </p:nvSpPr>
        <p:spPr bwMode="auto">
          <a:xfrm>
            <a:off x="287867" y="1172634"/>
            <a:ext cx="11616267" cy="51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24/10/2018</a:t>
            </a:r>
            <a:endParaRPr lang="en-GB" altLang="en-US" dirty="0"/>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7F2370A3-426A-4D4E-A560-21744389ABCE}" type="slidenum">
              <a:rPr lang="en-GB" altLang="en-US"/>
              <a:pPr/>
              <a:t>‹#›</a:t>
            </a:fld>
            <a:endParaRPr lang="en-GB" altLang="en-US"/>
          </a:p>
        </p:txBody>
      </p:sp>
      <p:pic>
        <p:nvPicPr>
          <p:cNvPr id="3079" name="Picture 6" descr="2013_Jisc_Logo_RGB300(19.5m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867" y="0"/>
            <a:ext cx="958851"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0" name="Straight Connector 9"/>
          <p:cNvCxnSpPr>
            <a:cxnSpLocks noChangeShapeType="1"/>
          </p:cNvCxnSpPr>
          <p:nvPr/>
        </p:nvCxnSpPr>
        <p:spPr bwMode="auto">
          <a:xfrm>
            <a:off x="287867" y="6921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3081"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0375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ftr="0"/>
  <p:txStyles>
    <p:titleStyle>
      <a:lvl1pPr algn="r" defTabSz="914377" rtl="0" eaLnBrk="0" fontAlgn="base" hangingPunct="0">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r" defTabSz="914377" rtl="0" fontAlgn="base">
        <a:lnSpc>
          <a:spcPct val="90000"/>
        </a:lnSpc>
        <a:spcBef>
          <a:spcPct val="0"/>
        </a:spcBef>
        <a:spcAft>
          <a:spcPct val="0"/>
        </a:spcAft>
        <a:defRPr sz="3733" b="1">
          <a:solidFill>
            <a:srgbClr val="B71A8B"/>
          </a:solidFill>
          <a:latin typeface="Corbel" panose="020B0503020204020204" pitchFamily="34" charset="0"/>
        </a:defRPr>
      </a:lvl6pPr>
      <a:lvl7pPr marL="1219170" algn="r" defTabSz="914377" rtl="0" fontAlgn="base">
        <a:lnSpc>
          <a:spcPct val="90000"/>
        </a:lnSpc>
        <a:spcBef>
          <a:spcPct val="0"/>
        </a:spcBef>
        <a:spcAft>
          <a:spcPct val="0"/>
        </a:spcAft>
        <a:defRPr sz="3733" b="1">
          <a:solidFill>
            <a:srgbClr val="B71A8B"/>
          </a:solidFill>
          <a:latin typeface="Corbel" panose="020B0503020204020204" pitchFamily="34" charset="0"/>
        </a:defRPr>
      </a:lvl7pPr>
      <a:lvl8pPr marL="1828754" algn="r" defTabSz="914377" rtl="0" fontAlgn="base">
        <a:lnSpc>
          <a:spcPct val="90000"/>
        </a:lnSpc>
        <a:spcBef>
          <a:spcPct val="0"/>
        </a:spcBef>
        <a:spcAft>
          <a:spcPct val="0"/>
        </a:spcAft>
        <a:defRPr sz="3733" b="1">
          <a:solidFill>
            <a:srgbClr val="B71A8B"/>
          </a:solidFill>
          <a:latin typeface="Corbel" panose="020B0503020204020204" pitchFamily="34" charset="0"/>
        </a:defRPr>
      </a:lvl8pPr>
      <a:lvl9pPr marL="2438339" algn="r" defTabSz="914377" rtl="0" fontAlgn="base">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36700" y="2832101"/>
            <a:ext cx="8113184"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24/10/2018</a:t>
            </a:r>
            <a:endParaRPr lang="en-GB" altLang="en-US"/>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dirty="0"/>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275C2C25-A843-4440-B2D3-3E25858956C7}" type="slidenum">
              <a:rPr lang="en-GB" altLang="en-US"/>
              <a:pPr/>
              <a:t>‹#›</a:t>
            </a:fld>
            <a:endParaRPr lang="en-GB" altLang="en-US"/>
          </a:p>
        </p:txBody>
      </p:sp>
      <p:cxnSp>
        <p:nvCxnSpPr>
          <p:cNvPr id="4102"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103"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653554"/>
      </p:ext>
    </p:extLst>
  </p:cSld>
  <p:clrMap bg1="lt1" tx1="dk1" bg2="lt2" tx2="dk2" accent1="accent1" accent2="accent2" accent3="accent3" accent4="accent4" accent5="accent5" accent6="accent6" hlink="hlink" folHlink="folHlink"/>
  <p:sldLayoutIdLst>
    <p:sldLayoutId id="2147483678" r:id="rId1"/>
    <p:sldLayoutId id="2147483679" r:id="rId2"/>
  </p:sldLayoutIdLst>
  <p:hf sldNum="0" hdr="0" ftr="0"/>
  <p:txStyles>
    <p:titleStyle>
      <a:lvl1pPr algn="l" defTabSz="914377" rtl="0" eaLnBrk="0" fontAlgn="base" hangingPunct="0">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l" defTabSz="914377" rtl="0" fontAlgn="base">
        <a:lnSpc>
          <a:spcPct val="90000"/>
        </a:lnSpc>
        <a:spcBef>
          <a:spcPct val="0"/>
        </a:spcBef>
        <a:spcAft>
          <a:spcPct val="0"/>
        </a:spcAft>
        <a:defRPr sz="3733" b="1">
          <a:solidFill>
            <a:srgbClr val="B71A8B"/>
          </a:solidFill>
          <a:latin typeface="Corbel" panose="020B0503020204020204" pitchFamily="34" charset="0"/>
        </a:defRPr>
      </a:lvl6pPr>
      <a:lvl7pPr marL="1219170" algn="l" defTabSz="914377" rtl="0" fontAlgn="base">
        <a:lnSpc>
          <a:spcPct val="90000"/>
        </a:lnSpc>
        <a:spcBef>
          <a:spcPct val="0"/>
        </a:spcBef>
        <a:spcAft>
          <a:spcPct val="0"/>
        </a:spcAft>
        <a:defRPr sz="3733" b="1">
          <a:solidFill>
            <a:srgbClr val="B71A8B"/>
          </a:solidFill>
          <a:latin typeface="Corbel" panose="020B0503020204020204" pitchFamily="34" charset="0"/>
        </a:defRPr>
      </a:lvl7pPr>
      <a:lvl8pPr marL="1828754" algn="l" defTabSz="914377" rtl="0" fontAlgn="base">
        <a:lnSpc>
          <a:spcPct val="90000"/>
        </a:lnSpc>
        <a:spcBef>
          <a:spcPct val="0"/>
        </a:spcBef>
        <a:spcAft>
          <a:spcPct val="0"/>
        </a:spcAft>
        <a:defRPr sz="3733" b="1">
          <a:solidFill>
            <a:srgbClr val="B71A8B"/>
          </a:solidFill>
          <a:latin typeface="Corbel" panose="020B0503020204020204" pitchFamily="34" charset="0"/>
        </a:defRPr>
      </a:lvl8pPr>
      <a:lvl9pPr marL="2438339" algn="l" defTabSz="914377" rtl="0" fontAlgn="base">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672168" y="4436534"/>
            <a:ext cx="10519833" cy="1200151"/>
          </a:xfrm>
          <a:prstGeom prst="rect">
            <a:avLst/>
          </a:prstGeom>
          <a:solidFill>
            <a:srgbClr val="E04A10"/>
          </a:solidFill>
          <a:ln>
            <a:noFill/>
          </a:ln>
          <a:extLst/>
        </p:spPr>
        <p:txBody>
          <a:bodyPr lIns="91440" tIns="45720" rIns="91440" bIns="45720"/>
          <a:lstStyle/>
          <a:p>
            <a:pPr fontAlgn="auto">
              <a:spcBef>
                <a:spcPts val="0"/>
              </a:spcBef>
              <a:spcAft>
                <a:spcPts val="0"/>
              </a:spcAft>
              <a:defRPr/>
            </a:pPr>
            <a:endParaRPr lang="en-GB" sz="1800" kern="0">
              <a:solidFill>
                <a:srgbClr val="000000"/>
              </a:solidFill>
              <a:latin typeface="+mn-lt"/>
              <a:ea typeface="+mn-ea"/>
            </a:endParaRPr>
          </a:p>
        </p:txBody>
      </p:sp>
      <p:sp>
        <p:nvSpPr>
          <p:cNvPr id="2051" name="Title Placeholder 1"/>
          <p:cNvSpPr>
            <a:spLocks noGrp="1"/>
          </p:cNvSpPr>
          <p:nvPr>
            <p:ph type="title"/>
          </p:nvPr>
        </p:nvSpPr>
        <p:spPr bwMode="auto">
          <a:xfrm>
            <a:off x="1824567" y="4533900"/>
            <a:ext cx="8832851"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a:t>Click to edit presentation title</a:t>
            </a:r>
          </a:p>
        </p:txBody>
      </p:sp>
      <p:pic>
        <p:nvPicPr>
          <p:cNvPr id="2052" name="Picture 7"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0" y="4341284"/>
            <a:ext cx="1534584" cy="1200149"/>
          </a:xfrm>
          <a:prstGeom prst="rect">
            <a:avLst/>
          </a:prstGeom>
          <a:solidFill>
            <a:srgbClr val="E04A10"/>
          </a:solidFill>
          <a:ln>
            <a:noFill/>
          </a:ln>
          <a:effectLst/>
          <a:extLst/>
        </p:spPr>
        <p:txBody>
          <a:bodyPr lIns="91440" tIns="45720" rIns="91440" bIns="45720"/>
          <a:lstStyle/>
          <a:p>
            <a:pPr fontAlgn="auto">
              <a:spcBef>
                <a:spcPts val="0"/>
              </a:spcBef>
              <a:spcAft>
                <a:spcPts val="0"/>
              </a:spcAft>
              <a:defRPr/>
            </a:pPr>
            <a:endParaRPr lang="en-GB" sz="1800" kern="0">
              <a:solidFill>
                <a:sysClr val="windowText" lastClr="000000"/>
              </a:solidFill>
              <a:latin typeface="+mn-lt"/>
              <a:ea typeface="+mn-ea"/>
            </a:endParaRPr>
          </a:p>
        </p:txBody>
      </p:sp>
      <p:sp>
        <p:nvSpPr>
          <p:cNvPr id="4" name="Date Placeholder 3"/>
          <p:cNvSpPr>
            <a:spLocks noGrp="1"/>
          </p:cNvSpPr>
          <p:nvPr>
            <p:ph type="dt" sz="half" idx="2"/>
          </p:nvPr>
        </p:nvSpPr>
        <p:spPr>
          <a:xfrm>
            <a:off x="302684" y="4718051"/>
            <a:ext cx="1041400" cy="198967"/>
          </a:xfrm>
          <a:prstGeom prst="rect">
            <a:avLst/>
          </a:prstGeom>
        </p:spPr>
        <p:txBody>
          <a:bodyPr vert="horz" wrap="square" lIns="0" tIns="0" rIns="0" bIns="0" numCol="1" anchor="t" anchorCtr="0" compatLnSpc="1">
            <a:prstTxWarp prst="textNoShape">
              <a:avLst/>
            </a:prstTxWarp>
          </a:bodyPr>
          <a:lstStyle>
            <a:lvl1pPr algn="r">
              <a:defRPr sz="1600">
                <a:solidFill>
                  <a:schemeClr val="bg1"/>
                </a:solidFill>
              </a:defRPr>
            </a:lvl1pPr>
          </a:lstStyle>
          <a:p>
            <a:r>
              <a:rPr lang="en-US" altLang="en-US"/>
              <a:t>24/10/2018</a:t>
            </a:r>
            <a:endParaRPr lang="en-GB" altLang="en-US"/>
          </a:p>
        </p:txBody>
      </p:sp>
      <p:sp>
        <p:nvSpPr>
          <p:cNvPr id="7" name="Parallelogram 6"/>
          <p:cNvSpPr/>
          <p:nvPr/>
        </p:nvSpPr>
        <p:spPr>
          <a:xfrm rot="16200000">
            <a:off x="958851"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Tree>
    <p:extLst>
      <p:ext uri="{BB962C8B-B14F-4D97-AF65-F5344CB8AC3E}">
        <p14:creationId xmlns:p14="http://schemas.microsoft.com/office/powerpoint/2010/main" val="1684092633"/>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p:txStyles>
    <p:titleStyle>
      <a:lvl1pPr algn="l" defTabSz="914377" rtl="0" eaLnBrk="0" fontAlgn="base" hangingPunct="0">
        <a:lnSpc>
          <a:spcPct val="90000"/>
        </a:lnSpc>
        <a:spcBef>
          <a:spcPct val="0"/>
        </a:spcBef>
        <a:spcAft>
          <a:spcPct val="0"/>
        </a:spcAft>
        <a:defRPr sz="3733" b="1" kern="1200">
          <a:solidFill>
            <a:schemeClr val="bg1"/>
          </a:solidFill>
          <a:latin typeface="+mj-lt"/>
          <a:ea typeface="MS PGothic" panose="020B0600070205080204" pitchFamily="34" charset="-128"/>
          <a:cs typeface="+mj-cs"/>
        </a:defRPr>
      </a:lvl1pPr>
      <a:lvl2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2pPr>
      <a:lvl3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3pPr>
      <a:lvl4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4pPr>
      <a:lvl5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5pPr>
      <a:lvl6pPr marL="609585" algn="l" defTabSz="914377" rtl="0" fontAlgn="base">
        <a:lnSpc>
          <a:spcPct val="90000"/>
        </a:lnSpc>
        <a:spcBef>
          <a:spcPct val="0"/>
        </a:spcBef>
        <a:spcAft>
          <a:spcPct val="0"/>
        </a:spcAft>
        <a:defRPr sz="3733" b="1">
          <a:solidFill>
            <a:schemeClr val="bg1"/>
          </a:solidFill>
          <a:latin typeface="Corbel" panose="020B0503020204020204" pitchFamily="34" charset="0"/>
        </a:defRPr>
      </a:lvl6pPr>
      <a:lvl7pPr marL="1219170" algn="l" defTabSz="914377" rtl="0" fontAlgn="base">
        <a:lnSpc>
          <a:spcPct val="90000"/>
        </a:lnSpc>
        <a:spcBef>
          <a:spcPct val="0"/>
        </a:spcBef>
        <a:spcAft>
          <a:spcPct val="0"/>
        </a:spcAft>
        <a:defRPr sz="3733" b="1">
          <a:solidFill>
            <a:schemeClr val="bg1"/>
          </a:solidFill>
          <a:latin typeface="Corbel" panose="020B0503020204020204" pitchFamily="34" charset="0"/>
        </a:defRPr>
      </a:lvl7pPr>
      <a:lvl8pPr marL="1828754" algn="l" defTabSz="914377" rtl="0" fontAlgn="base">
        <a:lnSpc>
          <a:spcPct val="90000"/>
        </a:lnSpc>
        <a:spcBef>
          <a:spcPct val="0"/>
        </a:spcBef>
        <a:spcAft>
          <a:spcPct val="0"/>
        </a:spcAft>
        <a:defRPr sz="3733" b="1">
          <a:solidFill>
            <a:schemeClr val="bg1"/>
          </a:solidFill>
          <a:latin typeface="Corbel" panose="020B0503020204020204" pitchFamily="34" charset="0"/>
        </a:defRPr>
      </a:lvl8pPr>
      <a:lvl9pPr marL="2438339" algn="l" defTabSz="914377" rtl="0" fontAlgn="base">
        <a:lnSpc>
          <a:spcPct val="90000"/>
        </a:lnSpc>
        <a:spcBef>
          <a:spcPct val="0"/>
        </a:spcBef>
        <a:spcAft>
          <a:spcPct val="0"/>
        </a:spcAft>
        <a:defRPr sz="3733" b="1">
          <a:solidFill>
            <a:schemeClr val="bg1"/>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r>
              <a:rPr lang="en-US" noProof="0"/>
              <a:t>24/10/2018</a:t>
            </a:r>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12037332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710" r:id="rId9"/>
  </p:sldLayoutIdLst>
  <p:hf sldNum="0" hdr="0" ft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p15:clr>
            <a:srgbClr val="F26B43"/>
          </p15:clr>
        </p15:guide>
        <p15:guide id="4" pos="5624">
          <p15:clr>
            <a:srgbClr val="F26B43"/>
          </p15:clr>
        </p15:guide>
        <p15:guide id="7" orient="horz" pos="2981">
          <p15:clr>
            <a:srgbClr val="F26B43"/>
          </p15:clr>
        </p15:guide>
        <p15:guide id="8" orient="horz" pos="3072">
          <p15:clr>
            <a:srgbClr val="F26B43"/>
          </p15:clr>
        </p15:guide>
        <p15:guide id="19" orient="horz" pos="1688">
          <p15:clr>
            <a:srgbClr val="F26B43"/>
          </p15:clr>
        </p15:guide>
        <p15:guide id="22" orient="horz" pos="554">
          <p15:clr>
            <a:srgbClr val="F26B43"/>
          </p15:clr>
        </p15:guide>
        <p15:guide id="23" pos="589">
          <p15:clr>
            <a:srgbClr val="F26B43"/>
          </p15:clr>
        </p15:guide>
        <p15:guide id="46" pos="2880">
          <p15:clr>
            <a:srgbClr val="F26B43"/>
          </p15:clr>
        </p15:guide>
        <p15:guide id="47" pos="5171">
          <p15:clr>
            <a:srgbClr val="F26B43"/>
          </p15:clr>
        </p15:guide>
        <p15:guide id="49" pos="2721">
          <p15:clr>
            <a:srgbClr val="F26B43"/>
          </p15:clr>
        </p15:guide>
        <p15:guide id="50" pos="3039">
          <p15:clr>
            <a:srgbClr val="F26B43"/>
          </p15:clr>
        </p15:guide>
        <p15:guide id="51" orient="horz" pos="8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r>
              <a:rPr lang="en-US" noProof="0"/>
              <a:t>24/10/2018</a:t>
            </a:r>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25119152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ft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p15:clr>
            <a:srgbClr val="F26B43"/>
          </p15:clr>
        </p15:guide>
        <p15:guide id="4" pos="5624">
          <p15:clr>
            <a:srgbClr val="F26B43"/>
          </p15:clr>
        </p15:guide>
        <p15:guide id="7" orient="horz" pos="2981">
          <p15:clr>
            <a:srgbClr val="F26B43"/>
          </p15:clr>
        </p15:guide>
        <p15:guide id="8" orient="horz" pos="3072">
          <p15:clr>
            <a:srgbClr val="F26B43"/>
          </p15:clr>
        </p15:guide>
        <p15:guide id="19" orient="horz" pos="1688">
          <p15:clr>
            <a:srgbClr val="F26B43"/>
          </p15:clr>
        </p15:guide>
        <p15:guide id="22" orient="horz" pos="554">
          <p15:clr>
            <a:srgbClr val="F26B43"/>
          </p15:clr>
        </p15:guide>
        <p15:guide id="23" pos="589">
          <p15:clr>
            <a:srgbClr val="F26B43"/>
          </p15:clr>
        </p15:guide>
        <p15:guide id="46" pos="2880">
          <p15:clr>
            <a:srgbClr val="F26B43"/>
          </p15:clr>
        </p15:guide>
        <p15:guide id="47" pos="5171">
          <p15:clr>
            <a:srgbClr val="F26B43"/>
          </p15:clr>
        </p15:guide>
        <p15:guide id="49" pos="2721">
          <p15:clr>
            <a:srgbClr val="F26B43"/>
          </p15:clr>
        </p15:guide>
        <p15:guide id="50" pos="3039">
          <p15:clr>
            <a:srgbClr val="F26B43"/>
          </p15:clr>
        </p15:guide>
        <p15:guide id="51" orient="horz" pos="8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r>
              <a:rPr lang="en-US" noProof="0"/>
              <a:t>24/10/2018</a:t>
            </a:r>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64600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ft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p15:clr>
            <a:srgbClr val="F26B43"/>
          </p15:clr>
        </p15:guide>
        <p15:guide id="4" pos="5624">
          <p15:clr>
            <a:srgbClr val="F26B43"/>
          </p15:clr>
        </p15:guide>
        <p15:guide id="7" orient="horz" pos="2981">
          <p15:clr>
            <a:srgbClr val="F26B43"/>
          </p15:clr>
        </p15:guide>
        <p15:guide id="8" orient="horz" pos="3072">
          <p15:clr>
            <a:srgbClr val="F26B43"/>
          </p15:clr>
        </p15:guide>
        <p15:guide id="19" orient="horz" pos="1688">
          <p15:clr>
            <a:srgbClr val="F26B43"/>
          </p15:clr>
        </p15:guide>
        <p15:guide id="22" orient="horz" pos="554">
          <p15:clr>
            <a:srgbClr val="F26B43"/>
          </p15:clr>
        </p15:guide>
        <p15:guide id="23" pos="589">
          <p15:clr>
            <a:srgbClr val="F26B43"/>
          </p15:clr>
        </p15:guide>
        <p15:guide id="46" pos="2880">
          <p15:clr>
            <a:srgbClr val="F26B43"/>
          </p15:clr>
        </p15:guide>
        <p15:guide id="47" pos="5171">
          <p15:clr>
            <a:srgbClr val="F26B43"/>
          </p15:clr>
        </p15:guide>
        <p15:guide id="49" pos="2721">
          <p15:clr>
            <a:srgbClr val="F26B43"/>
          </p15:clr>
        </p15:guide>
        <p15:guide id="50" pos="3039">
          <p15:clr>
            <a:srgbClr val="F26B43"/>
          </p15:clr>
        </p15:guide>
        <p15:guide id="51" orient="horz" pos="8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atmire/COUNTER-Robots"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atmire/IRUS"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eprintsug/irus"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github.com/atmire/COUNTER-Robots"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http://www.niso.org/workrooms/sushi/sushi_lite/"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hyperlink" Target="https://www.projectcounter.org/code-of-practice-five-sections/abstract/"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irus.mimas.ac.uk/documents/TrackerProtocol-V3-2017-03-22.pdf"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711525" y="1480458"/>
            <a:ext cx="4869096" cy="4955583"/>
          </a:xfrm>
        </p:spPr>
      </p:pic>
      <p:sp>
        <p:nvSpPr>
          <p:cNvPr id="6" name="Title 5"/>
          <p:cNvSpPr>
            <a:spLocks noGrp="1"/>
          </p:cNvSpPr>
          <p:nvPr>
            <p:ph type="title"/>
          </p:nvPr>
        </p:nvSpPr>
        <p:spPr/>
        <p:txBody>
          <a:bodyPr/>
          <a:lstStyle/>
          <a:p>
            <a:r>
              <a:rPr lang="en-GB"/>
              <a:t>Audio set-up</a:t>
            </a:r>
          </a:p>
        </p:txBody>
      </p:sp>
      <p:sp>
        <p:nvSpPr>
          <p:cNvPr id="7" name="Content Placeholder 6"/>
          <p:cNvSpPr>
            <a:spLocks noGrp="1"/>
          </p:cNvSpPr>
          <p:nvPr>
            <p:ph sz="quarter" idx="13"/>
          </p:nvPr>
        </p:nvSpPr>
        <p:spPr>
          <a:xfrm>
            <a:off x="287868" y="1930459"/>
            <a:ext cx="6687403" cy="4379325"/>
          </a:xfrm>
        </p:spPr>
        <p:txBody>
          <a:bodyPr/>
          <a:lstStyle/>
          <a:p>
            <a:pPr marL="0" lvl="1" indent="0">
              <a:buNone/>
            </a:pPr>
            <a:r>
              <a:rPr lang="en-GB" sz="2667" dirty="0"/>
              <a:t>Built-in speakers and microphones create echoes, feedback &amp; spoil the session for others</a:t>
            </a:r>
          </a:p>
          <a:p>
            <a:pPr marL="0" lvl="1" indent="0">
              <a:buNone/>
            </a:pPr>
            <a:endParaRPr lang="en-GB" sz="2667" dirty="0"/>
          </a:p>
          <a:p>
            <a:r>
              <a:rPr lang="en-GB" sz="2667" dirty="0"/>
              <a:t>Click on the profile icon at the  bottom of your screen</a:t>
            </a:r>
          </a:p>
          <a:p>
            <a:pPr lvl="1"/>
            <a:r>
              <a:rPr lang="en-GB" sz="2667" dirty="0"/>
              <a:t>Select ‘Setup your camera and microphone’</a:t>
            </a:r>
          </a:p>
          <a:p>
            <a:endParaRPr lang="en-GB" dirty="0"/>
          </a:p>
        </p:txBody>
      </p:sp>
      <p:sp>
        <p:nvSpPr>
          <p:cNvPr id="4" name="Text Placeholder 3"/>
          <p:cNvSpPr>
            <a:spLocks noGrp="1"/>
          </p:cNvSpPr>
          <p:nvPr>
            <p:ph type="body" sz="quarter" idx="14"/>
          </p:nvPr>
        </p:nvSpPr>
        <p:spPr>
          <a:xfrm>
            <a:off x="287869" y="1120877"/>
            <a:ext cx="11073545" cy="501756"/>
          </a:xfrm>
        </p:spPr>
        <p:txBody>
          <a:bodyPr/>
          <a:lstStyle/>
          <a:p>
            <a:pPr marL="0" lvl="1" indent="0">
              <a:spcBef>
                <a:spcPts val="1200"/>
              </a:spcBef>
              <a:buNone/>
            </a:pPr>
            <a:r>
              <a:rPr lang="en-GB" sz="2400" b="1" dirty="0">
                <a:solidFill>
                  <a:schemeClr val="accent1"/>
                </a:solidFill>
              </a:rPr>
              <a:t>If you are using a mic please use headphones to avoid feedback</a:t>
            </a:r>
          </a:p>
        </p:txBody>
      </p:sp>
      <p:sp>
        <p:nvSpPr>
          <p:cNvPr id="14" name="Rectangle 13"/>
          <p:cNvSpPr/>
          <p:nvPr/>
        </p:nvSpPr>
        <p:spPr>
          <a:xfrm>
            <a:off x="9905459" y="5987913"/>
            <a:ext cx="1401346" cy="246221"/>
          </a:xfrm>
          <a:prstGeom prst="rect">
            <a:avLst/>
          </a:prstGeom>
        </p:spPr>
        <p:txBody>
          <a:bodyPr wrap="none">
            <a:spAutoFit/>
          </a:bodyPr>
          <a:lstStyle/>
          <a:p>
            <a:r>
              <a:rPr lang="en-GB" sz="1000"/>
              <a:t>https://flic.kr/p/oPtKMj</a:t>
            </a:r>
          </a:p>
        </p:txBody>
      </p:sp>
      <p:sp>
        <p:nvSpPr>
          <p:cNvPr id="10" name="Date Placeholder 9"/>
          <p:cNvSpPr>
            <a:spLocks noGrp="1"/>
          </p:cNvSpPr>
          <p:nvPr>
            <p:ph type="dt" sz="half" idx="17"/>
          </p:nvPr>
        </p:nvSpPr>
        <p:spPr/>
        <p:txBody>
          <a:bodyPr/>
          <a:lstStyle/>
          <a:p>
            <a:r>
              <a:rPr lang="en-US" noProof="0"/>
              <a:t>24/10/2018</a:t>
            </a:r>
            <a:endParaRPr lang="en-GB" noProof="0" dirty="0"/>
          </a:p>
        </p:txBody>
      </p:sp>
    </p:spTree>
    <p:extLst>
      <p:ext uri="{BB962C8B-B14F-4D97-AF65-F5344CB8AC3E}">
        <p14:creationId xmlns:p14="http://schemas.microsoft.com/office/powerpoint/2010/main" val="27057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98E8-9BA2-489B-8D5F-F362A4C12273}"/>
              </a:ext>
            </a:extLst>
          </p:cNvPr>
          <p:cNvSpPr>
            <a:spLocks noGrp="1"/>
          </p:cNvSpPr>
          <p:nvPr>
            <p:ph type="title"/>
          </p:nvPr>
        </p:nvSpPr>
        <p:spPr/>
        <p:txBody>
          <a:bodyPr/>
          <a:lstStyle/>
          <a:p>
            <a:r>
              <a:rPr lang="en-GB" sz="2800" dirty="0"/>
              <a:t>IRUS-UK: the Tracker Protocol</a:t>
            </a:r>
          </a:p>
        </p:txBody>
      </p:sp>
      <p:sp>
        <p:nvSpPr>
          <p:cNvPr id="4" name="Date Placeholder 3">
            <a:extLst>
              <a:ext uri="{FF2B5EF4-FFF2-40B4-BE49-F238E27FC236}">
                <a16:creationId xmlns:a16="http://schemas.microsoft.com/office/drawing/2014/main" id="{1D077E15-944D-4A5D-9D64-730CF6C35FED}"/>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r>
              <a:rPr lang="en-GB" sz="4000" dirty="0"/>
              <a:t>A note about robots</a:t>
            </a:r>
          </a:p>
          <a:p>
            <a:r>
              <a:rPr lang="en-GB" sz="3200" dirty="0"/>
              <a:t>COUNTER aims to count only ‘genuine’, user-driven usage  </a:t>
            </a:r>
          </a:p>
          <a:p>
            <a:r>
              <a:rPr lang="en-GB" sz="3200" dirty="0"/>
              <a:t>So, information about known robot downloads does not need be transmitted to the remote server</a:t>
            </a:r>
          </a:p>
          <a:p>
            <a:r>
              <a:rPr lang="en-GB" sz="3200" dirty="0"/>
              <a:t>Before attempting to transmit the OpenURL, a check may be carried out to eliminate robots as defined in the COUNTER user agent exclusion list</a:t>
            </a:r>
          </a:p>
          <a:p>
            <a:pPr lvl="1"/>
            <a:r>
              <a:rPr lang="en-GB" sz="3200" dirty="0">
                <a:hlinkClick r:id="rId2"/>
              </a:rPr>
              <a:t>https://github.com/atmire/COUNTER-Robots</a:t>
            </a:r>
            <a:endParaRPr lang="en-GB" sz="3200" dirty="0"/>
          </a:p>
          <a:p>
            <a:r>
              <a:rPr lang="en-GB" sz="3200" dirty="0"/>
              <a:t>Reduces volume of data transmitted</a:t>
            </a:r>
          </a:p>
          <a:p>
            <a:r>
              <a:rPr lang="en-GB" sz="3200" dirty="0"/>
              <a:t>But not essential as we also apply this filtering at our end</a:t>
            </a:r>
          </a:p>
        </p:txBody>
      </p:sp>
    </p:spTree>
    <p:extLst>
      <p:ext uri="{BB962C8B-B14F-4D97-AF65-F5344CB8AC3E}">
        <p14:creationId xmlns:p14="http://schemas.microsoft.com/office/powerpoint/2010/main" val="285690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deploying the Tracker</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pPr>
              <a:defRPr/>
            </a:pPr>
            <a:r>
              <a:rPr lang="en-GB" sz="3200" dirty="0"/>
              <a:t>There are a number of software platforms offering Institutional Repository functionality, including:</a:t>
            </a:r>
          </a:p>
          <a:p>
            <a:pPr lvl="1">
              <a:defRPr/>
            </a:pPr>
            <a:r>
              <a:rPr lang="en-GB" sz="2800" dirty="0"/>
              <a:t>DSpace, Eprints, Fedora, Figshare, </a:t>
            </a:r>
            <a:r>
              <a:rPr lang="en-GB" sz="2800" dirty="0" err="1"/>
              <a:t>Haplo</a:t>
            </a:r>
            <a:r>
              <a:rPr lang="en-GB" sz="2800" dirty="0"/>
              <a:t>, Pure Portal, Worktribe</a:t>
            </a:r>
          </a:p>
          <a:p>
            <a:pPr lvl="1">
              <a:defRPr/>
            </a:pPr>
            <a:r>
              <a:rPr lang="en-GB" sz="2800" dirty="0"/>
              <a:t>and the list goes on . . .</a:t>
            </a:r>
          </a:p>
          <a:p>
            <a:pPr>
              <a:defRPr/>
            </a:pPr>
            <a:r>
              <a:rPr lang="en-GB" sz="3200" dirty="0"/>
              <a:t>Each of these platforms works differently under the hood meaning a single solution for deploying tracker functionality is not possible</a:t>
            </a:r>
          </a:p>
          <a:p>
            <a:pPr>
              <a:defRPr/>
            </a:pPr>
            <a:r>
              <a:rPr lang="en-GB" sz="3200" dirty="0"/>
              <a:t>We focused, initially, on DSpace and Eprints, which account for about two-thirds of UK repositories</a:t>
            </a:r>
          </a:p>
          <a:p>
            <a:pPr>
              <a:defRPr/>
            </a:pPr>
            <a:r>
              <a:rPr lang="en-GB" sz="3200" dirty="0"/>
              <a:t>We also now have Tracker implementations for:</a:t>
            </a:r>
          </a:p>
          <a:p>
            <a:pPr lvl="1">
              <a:defRPr/>
            </a:pPr>
            <a:r>
              <a:rPr lang="en-GB" sz="2800" dirty="0"/>
              <a:t>Fedora (</a:t>
            </a:r>
            <a:r>
              <a:rPr lang="en-GB" sz="2800" dirty="0" err="1"/>
              <a:t>Samvera</a:t>
            </a:r>
            <a:r>
              <a:rPr lang="en-GB" sz="2800" dirty="0"/>
              <a:t>), </a:t>
            </a:r>
            <a:r>
              <a:rPr lang="en-GB" sz="2800" dirty="0" err="1"/>
              <a:t>Haplo</a:t>
            </a:r>
            <a:r>
              <a:rPr lang="en-GB" sz="2800" dirty="0"/>
              <a:t>, Pure, Worktribe + a couple of bespoke IR systems</a:t>
            </a:r>
          </a:p>
          <a:p>
            <a:pPr marL="0" indent="0">
              <a:buNone/>
              <a:defRPr/>
            </a:pPr>
            <a:endParaRPr lang="en-GB" sz="4000" dirty="0"/>
          </a:p>
        </p:txBody>
      </p:sp>
    </p:spTree>
    <p:extLst>
      <p:ext uri="{BB962C8B-B14F-4D97-AF65-F5344CB8AC3E}">
        <p14:creationId xmlns:p14="http://schemas.microsoft.com/office/powerpoint/2010/main" val="50247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deploying the Tracker - DSpace</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pPr>
              <a:defRPr/>
            </a:pPr>
            <a:r>
              <a:rPr lang="en-GB" sz="3600" dirty="0"/>
              <a:t>DSpace patches</a:t>
            </a:r>
          </a:p>
          <a:p>
            <a:pPr>
              <a:defRPr/>
            </a:pPr>
            <a:r>
              <a:rPr lang="en-GB" sz="3200" dirty="0"/>
              <a:t>We have Tracker patches, developed by @mire, for the three most recent versions of DSpace</a:t>
            </a:r>
          </a:p>
          <a:p>
            <a:pPr>
              <a:defRPr/>
            </a:pPr>
            <a:r>
              <a:rPr lang="en-GB" sz="3200" dirty="0"/>
              <a:t>To be able to install a patch, you will need the following prerequisites:</a:t>
            </a:r>
          </a:p>
          <a:p>
            <a:pPr lvl="1">
              <a:defRPr/>
            </a:pPr>
            <a:r>
              <a:rPr lang="en-GB" sz="2800" dirty="0"/>
              <a:t>A running DSpace 4.x, 5.x or 6.x instance</a:t>
            </a:r>
          </a:p>
          <a:p>
            <a:pPr lvl="1">
              <a:defRPr/>
            </a:pPr>
            <a:r>
              <a:rPr lang="en-GB" sz="2800" dirty="0"/>
              <a:t>Maven 3.2.2 or greater</a:t>
            </a:r>
          </a:p>
          <a:p>
            <a:pPr lvl="1">
              <a:defRPr/>
            </a:pPr>
            <a:r>
              <a:rPr lang="en-GB" sz="2800" dirty="0"/>
              <a:t>Git installed on the machine. The patch will be applied using several git commands</a:t>
            </a:r>
          </a:p>
          <a:p>
            <a:pPr>
              <a:defRPr/>
            </a:pPr>
            <a:r>
              <a:rPr lang="en-GB" sz="3200" dirty="0"/>
              <a:t>The patches are available at </a:t>
            </a:r>
            <a:r>
              <a:rPr lang="en-GB" sz="3200" dirty="0">
                <a:hlinkClick r:id="rId2"/>
              </a:rPr>
              <a:t>https://github.com/atmire/IRUS</a:t>
            </a:r>
            <a:r>
              <a:rPr lang="en-GB" sz="3200" dirty="0"/>
              <a:t> </a:t>
            </a:r>
            <a:endParaRPr lang="en-GB" sz="4000" dirty="0"/>
          </a:p>
        </p:txBody>
      </p:sp>
    </p:spTree>
    <p:extLst>
      <p:ext uri="{BB962C8B-B14F-4D97-AF65-F5344CB8AC3E}">
        <p14:creationId xmlns:p14="http://schemas.microsoft.com/office/powerpoint/2010/main" val="248941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deploying the Tracker - Eprints</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pPr>
              <a:defRPr/>
            </a:pPr>
            <a:r>
              <a:rPr lang="en-GB" sz="4000" dirty="0"/>
              <a:t>Eprints plug-in</a:t>
            </a:r>
          </a:p>
          <a:p>
            <a:pPr>
              <a:defRPr/>
            </a:pPr>
            <a:r>
              <a:rPr lang="en-GB" sz="3600" dirty="0"/>
              <a:t>There is an Eprints Tracker plug-in for Eprints 3.2.x and 3.3.x</a:t>
            </a:r>
          </a:p>
          <a:p>
            <a:pPr lvl="1">
              <a:defRPr/>
            </a:pPr>
            <a:r>
              <a:rPr lang="en-GB" sz="3200" dirty="0"/>
              <a:t>developed by Eprints Services</a:t>
            </a:r>
          </a:p>
          <a:p>
            <a:pPr lvl="1">
              <a:defRPr/>
            </a:pPr>
            <a:r>
              <a:rPr lang="en-GB" sz="3200" dirty="0"/>
              <a:t>Additional contributions from John Salter (White Rose) and Alan Stiles (OU)</a:t>
            </a:r>
          </a:p>
          <a:p>
            <a:pPr>
              <a:defRPr/>
            </a:pPr>
            <a:r>
              <a:rPr lang="en-GB" sz="3600" dirty="0"/>
              <a:t>The plug-in is available from the Eprints Bazaar</a:t>
            </a:r>
          </a:p>
          <a:p>
            <a:pPr lvl="1">
              <a:defRPr/>
            </a:pPr>
            <a:r>
              <a:rPr lang="en-GB" sz="3200" dirty="0">
                <a:hlinkClick r:id="rId2"/>
              </a:rPr>
              <a:t>PIRUS/IRUS-UK PUSH Implementation</a:t>
            </a:r>
            <a:endParaRPr lang="en-GB" sz="3200" dirty="0"/>
          </a:p>
          <a:p>
            <a:pPr lvl="1">
              <a:defRPr/>
            </a:pPr>
            <a:r>
              <a:rPr lang="en-GB" sz="3200" dirty="0"/>
              <a:t>A one click install (most of the time!)</a:t>
            </a:r>
            <a:endParaRPr lang="en-GB" sz="3600" dirty="0"/>
          </a:p>
        </p:txBody>
      </p:sp>
    </p:spTree>
    <p:extLst>
      <p:ext uri="{BB962C8B-B14F-4D97-AF65-F5344CB8AC3E}">
        <p14:creationId xmlns:p14="http://schemas.microsoft.com/office/powerpoint/2010/main" val="38300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deploying the Tracker - others</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pPr>
              <a:defRPr/>
            </a:pPr>
            <a:r>
              <a:rPr lang="en-GB" sz="3600" dirty="0"/>
              <a:t>Other softwares:</a:t>
            </a:r>
          </a:p>
          <a:p>
            <a:pPr>
              <a:defRPr/>
            </a:pPr>
            <a:r>
              <a:rPr lang="en-GB" sz="3200" dirty="0"/>
              <a:t>Fedora</a:t>
            </a:r>
          </a:p>
          <a:p>
            <a:pPr lvl="1">
              <a:defRPr/>
            </a:pPr>
            <a:r>
              <a:rPr lang="en-GB" sz="2800" dirty="0"/>
              <a:t>(very!) flexible, modular, open source repository platform</a:t>
            </a:r>
          </a:p>
          <a:p>
            <a:pPr lvl="1">
              <a:defRPr/>
            </a:pPr>
            <a:r>
              <a:rPr lang="en-GB" sz="2800" dirty="0"/>
              <a:t>Ruby gem for </a:t>
            </a:r>
            <a:r>
              <a:rPr lang="en-GB" sz="2800" dirty="0" err="1"/>
              <a:t>Samvera</a:t>
            </a:r>
            <a:r>
              <a:rPr lang="en-GB" sz="2800" dirty="0"/>
              <a:t> – contact us for more info if interested</a:t>
            </a:r>
            <a:endParaRPr lang="en-GB" sz="3200" dirty="0"/>
          </a:p>
          <a:p>
            <a:pPr>
              <a:defRPr/>
            </a:pPr>
            <a:r>
              <a:rPr lang="en-GB" sz="3200" dirty="0" err="1"/>
              <a:t>Haplo</a:t>
            </a:r>
            <a:r>
              <a:rPr lang="en-GB" sz="3200" dirty="0"/>
              <a:t>, Pure Portal, Worktribe</a:t>
            </a:r>
          </a:p>
          <a:p>
            <a:pPr lvl="1">
              <a:defRPr/>
            </a:pPr>
            <a:r>
              <a:rPr lang="en-GB" sz="2800" dirty="0"/>
              <a:t>Liaised with these vendors</a:t>
            </a:r>
          </a:p>
          <a:p>
            <a:pPr lvl="1">
              <a:defRPr/>
            </a:pPr>
            <a:r>
              <a:rPr lang="en-GB" sz="2800" dirty="0"/>
              <a:t>Functionality implemented by their developers</a:t>
            </a:r>
          </a:p>
          <a:p>
            <a:pPr>
              <a:defRPr/>
            </a:pPr>
            <a:r>
              <a:rPr lang="en-GB" sz="3200" dirty="0"/>
              <a:t>Other platforms</a:t>
            </a:r>
          </a:p>
          <a:p>
            <a:pPr lvl="1">
              <a:defRPr/>
            </a:pPr>
            <a:r>
              <a:rPr lang="en-GB" sz="2800" dirty="0"/>
              <a:t>We would welcome dialogue with interested vendors &amp; developers</a:t>
            </a:r>
          </a:p>
          <a:p>
            <a:pPr lvl="1">
              <a:defRPr/>
            </a:pPr>
            <a:r>
              <a:rPr lang="en-GB" sz="2800" dirty="0"/>
              <a:t>Contact us!</a:t>
            </a:r>
            <a:endParaRPr lang="en-GB" sz="2400" dirty="0"/>
          </a:p>
        </p:txBody>
      </p:sp>
    </p:spTree>
    <p:extLst>
      <p:ext uri="{BB962C8B-B14F-4D97-AF65-F5344CB8AC3E}">
        <p14:creationId xmlns:p14="http://schemas.microsoft.com/office/powerpoint/2010/main" val="110457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storing data</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pPr>
              <a:defRPr/>
            </a:pPr>
            <a:r>
              <a:rPr lang="en-GB" sz="3600" dirty="0"/>
              <a:t>Tracker data is transmitted to a number of designated endpoints (URLs) on our server</a:t>
            </a:r>
          </a:p>
          <a:p>
            <a:pPr>
              <a:defRPr/>
            </a:pPr>
            <a:r>
              <a:rPr lang="en-GB" sz="3600" dirty="0"/>
              <a:t>Most implementations send messages on the fly</a:t>
            </a:r>
          </a:p>
          <a:p>
            <a:pPr>
              <a:defRPr/>
            </a:pPr>
            <a:r>
              <a:rPr lang="en-GB" sz="3600" dirty="0"/>
              <a:t>Pure sends a series of messages, the day after usage has occurred</a:t>
            </a:r>
          </a:p>
          <a:p>
            <a:pPr>
              <a:defRPr/>
            </a:pPr>
            <a:r>
              <a:rPr lang="en-GB" sz="3600" dirty="0"/>
              <a:t>Worktribe posts a single file containing a batch of messages, the day after usage has occurred</a:t>
            </a:r>
          </a:p>
          <a:p>
            <a:pPr>
              <a:defRPr/>
            </a:pPr>
            <a:r>
              <a:rPr lang="en-GB" sz="3600" dirty="0"/>
              <a:t>Usage data gets stored in daily log files associated with each endpoint</a:t>
            </a:r>
          </a:p>
          <a:p>
            <a:pPr marL="0" indent="0">
              <a:buNone/>
              <a:defRPr/>
            </a:pPr>
            <a:endParaRPr lang="en-GB" sz="3600" dirty="0"/>
          </a:p>
        </p:txBody>
      </p:sp>
    </p:spTree>
    <p:extLst>
      <p:ext uri="{BB962C8B-B14F-4D97-AF65-F5344CB8AC3E}">
        <p14:creationId xmlns:p14="http://schemas.microsoft.com/office/powerpoint/2010/main" val="25360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processing data</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normAutofit fontScale="92500"/>
          </a:bodyPr>
          <a:lstStyle/>
          <a:p>
            <a:pPr>
              <a:defRPr/>
            </a:pPr>
            <a:r>
              <a:rPr lang="en-GB" sz="3600" dirty="0"/>
              <a:t>We run ingests on the daily log files, typically, 3 times a week</a:t>
            </a:r>
          </a:p>
          <a:p>
            <a:pPr>
              <a:defRPr/>
            </a:pPr>
            <a:r>
              <a:rPr lang="en-GB" sz="3600" dirty="0"/>
              <a:t>Ingest is a multi-script process, which adheres to the processing rules specified in:</a:t>
            </a:r>
          </a:p>
          <a:p>
            <a:pPr lvl="1">
              <a:defRPr/>
            </a:pPr>
            <a:r>
              <a:rPr lang="en-GB" sz="3000" dirty="0"/>
              <a:t>Release 4 of the COUNTER Code of Practice for e-Resources</a:t>
            </a:r>
          </a:p>
          <a:p>
            <a:pPr lvl="1">
              <a:defRPr/>
            </a:pPr>
            <a:r>
              <a:rPr lang="en-GB" sz="3000" dirty="0"/>
              <a:t>Release 1 of the COUNTER Code of Practice for Articles</a:t>
            </a:r>
          </a:p>
          <a:p>
            <a:pPr>
              <a:defRPr/>
            </a:pPr>
            <a:r>
              <a:rPr lang="en-GB" sz="3600" dirty="0"/>
              <a:t>When we first started just consisted of 3 scripts</a:t>
            </a:r>
          </a:p>
          <a:p>
            <a:pPr>
              <a:defRPr/>
            </a:pPr>
            <a:r>
              <a:rPr lang="en-GB" sz="3600" dirty="0"/>
              <a:t>Over time, as we’ve grown, encountered new situations, and enhanced functionality, it’s become about a dozen scripts</a:t>
            </a:r>
          </a:p>
          <a:p>
            <a:pPr>
              <a:defRPr/>
            </a:pPr>
            <a:r>
              <a:rPr lang="en-GB" sz="3600" dirty="0"/>
              <a:t>Nearly time for a diagram . . . but first we need to discuss robots and rogue usage</a:t>
            </a:r>
          </a:p>
          <a:p>
            <a:pPr marL="1030943" lvl="1" indent="-742950">
              <a:buFont typeface="+mj-lt"/>
              <a:buAutoNum type="arabicPeriod"/>
              <a:defRPr/>
            </a:pPr>
            <a:endParaRPr lang="en-GB" sz="3600" dirty="0"/>
          </a:p>
        </p:txBody>
      </p:sp>
    </p:spTree>
    <p:extLst>
      <p:ext uri="{BB962C8B-B14F-4D97-AF65-F5344CB8AC3E}">
        <p14:creationId xmlns:p14="http://schemas.microsoft.com/office/powerpoint/2010/main" val="200203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robotic and rogue usage exclusions</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pPr marL="287993" lvl="1">
              <a:spcBef>
                <a:spcPts val="1200"/>
              </a:spcBef>
              <a:buFont typeface="Corbel" panose="020B0503020204020204" pitchFamily="34" charset="0"/>
              <a:buChar char="»"/>
              <a:defRPr/>
            </a:pPr>
            <a:r>
              <a:rPr lang="en-GB" sz="3200" dirty="0"/>
              <a:t>We remove robot entries using the COUNTER user agent exclusion list (</a:t>
            </a:r>
            <a:r>
              <a:rPr lang="en-GB" sz="3200" dirty="0">
                <a:hlinkClick r:id="rId2"/>
              </a:rPr>
              <a:t>https://github.com/atmire/COUNTER-Robots</a:t>
            </a:r>
            <a:r>
              <a:rPr lang="en-GB" sz="3200" dirty="0"/>
              <a:t>)</a:t>
            </a:r>
          </a:p>
          <a:p>
            <a:pPr>
              <a:defRPr/>
            </a:pPr>
            <a:r>
              <a:rPr lang="en-GB" sz="3200" dirty="0"/>
              <a:t>That’s worked well in eliminating robot usage on traditional scholarly publisher websites behind an authentication/authorisation barrier</a:t>
            </a:r>
          </a:p>
          <a:p>
            <a:pPr>
              <a:defRPr/>
            </a:pPr>
            <a:r>
              <a:rPr lang="en-GB" sz="3200" dirty="0"/>
              <a:t>But it’s not enough in the open access repository world</a:t>
            </a:r>
          </a:p>
          <a:p>
            <a:pPr>
              <a:defRPr/>
            </a:pPr>
            <a:r>
              <a:rPr lang="en-GB" sz="3200" dirty="0"/>
              <a:t>Besides ‘good’ bots like </a:t>
            </a:r>
            <a:r>
              <a:rPr lang="en-GB" sz="3200" dirty="0" err="1"/>
              <a:t>Googlebot</a:t>
            </a:r>
            <a:r>
              <a:rPr lang="en-GB" sz="3200" dirty="0"/>
              <a:t>, there are </a:t>
            </a:r>
          </a:p>
          <a:p>
            <a:pPr lvl="2">
              <a:defRPr/>
            </a:pPr>
            <a:r>
              <a:rPr lang="en-GB" sz="2667" dirty="0"/>
              <a:t>‘bad’ bots that don’t declare themselves as bots but are mostly harmless</a:t>
            </a:r>
          </a:p>
          <a:p>
            <a:pPr lvl="2">
              <a:defRPr/>
            </a:pPr>
            <a:r>
              <a:rPr lang="en-GB" sz="2667" dirty="0"/>
              <a:t>and a host of others: hackers, spammers, dictionary attackers, etc.</a:t>
            </a:r>
            <a:endParaRPr lang="en-GB" sz="3600" dirty="0"/>
          </a:p>
          <a:p>
            <a:pPr>
              <a:defRPr/>
            </a:pPr>
            <a:r>
              <a:rPr lang="en-GB" sz="3200" dirty="0"/>
              <a:t> For those bad’uns we need additional filtering mechanisms above and beyond the COUNTER exclusions </a:t>
            </a:r>
          </a:p>
          <a:p>
            <a:pPr>
              <a:defRPr/>
            </a:pPr>
            <a:endParaRPr lang="en-GB" dirty="0"/>
          </a:p>
          <a:p>
            <a:pPr>
              <a:defRPr/>
            </a:pPr>
            <a:endParaRPr lang="en-GB" dirty="0"/>
          </a:p>
        </p:txBody>
      </p:sp>
    </p:spTree>
    <p:extLst>
      <p:ext uri="{BB962C8B-B14F-4D97-AF65-F5344CB8AC3E}">
        <p14:creationId xmlns:p14="http://schemas.microsoft.com/office/powerpoint/2010/main" val="75861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robotic and rogue usage exclusions</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normAutofit fontScale="92500" lnSpcReduction="10000"/>
          </a:bodyPr>
          <a:lstStyle/>
          <a:p>
            <a:r>
              <a:rPr lang="en-GB" sz="3500" dirty="0"/>
              <a:t>So we additionally exclude entries from:</a:t>
            </a:r>
          </a:p>
          <a:p>
            <a:pPr lvl="1"/>
            <a:r>
              <a:rPr lang="en-GB" sz="3000" dirty="0"/>
              <a:t>known IP ranges of bots like Baidu Spider that don’t declare themselves nicely </a:t>
            </a:r>
          </a:p>
          <a:p>
            <a:pPr lvl="1"/>
            <a:r>
              <a:rPr lang="en-GB" sz="3000" dirty="0"/>
              <a:t>Usage events with fake Google referrers</a:t>
            </a:r>
          </a:p>
          <a:p>
            <a:pPr lvl="1"/>
            <a:r>
              <a:rPr lang="en-GB" sz="3000" dirty="0"/>
              <a:t>IPs with 40 or more downloads in a single day</a:t>
            </a:r>
          </a:p>
          <a:p>
            <a:pPr lvl="1"/>
            <a:r>
              <a:rPr lang="en-GB" sz="3000" dirty="0"/>
              <a:t>IP/UAs with 10 or more downloads of a single item in a single day</a:t>
            </a:r>
          </a:p>
          <a:p>
            <a:pPr lvl="1"/>
            <a:r>
              <a:rPr lang="en-GB" sz="3000" dirty="0"/>
              <a:t>IP ranges grouped by the 1</a:t>
            </a:r>
            <a:r>
              <a:rPr lang="en-GB" sz="3000" baseline="30000" dirty="0"/>
              <a:t>st</a:t>
            </a:r>
            <a:r>
              <a:rPr lang="en-GB" sz="3000" dirty="0"/>
              <a:t> three octets that have 300 or more downloads in a day</a:t>
            </a:r>
          </a:p>
          <a:p>
            <a:pPr lvl="1"/>
            <a:r>
              <a:rPr lang="en-GB" sz="3000" dirty="0"/>
              <a:t>These thresholds have been derived empirically by analysing our (extensive) logs</a:t>
            </a:r>
          </a:p>
          <a:p>
            <a:pPr lvl="1"/>
            <a:r>
              <a:rPr lang="en-GB" sz="3000" dirty="0"/>
              <a:t>During an audit review, the COUNTER auditors agreed that these appeared to be reasonable extra measures to remove robotic/rogue activity from our stats.</a:t>
            </a:r>
            <a:endParaRPr lang="en-GB" sz="3200" dirty="0"/>
          </a:p>
          <a:p>
            <a:pPr lvl="1"/>
            <a:endParaRPr lang="en-GB" dirty="0"/>
          </a:p>
          <a:p>
            <a:pPr>
              <a:defRPr/>
            </a:pPr>
            <a:endParaRPr lang="en-GB" dirty="0"/>
          </a:p>
          <a:p>
            <a:pPr>
              <a:defRPr/>
            </a:pPr>
            <a:endParaRPr lang="en-GB" dirty="0"/>
          </a:p>
        </p:txBody>
      </p:sp>
    </p:spTree>
    <p:extLst>
      <p:ext uri="{BB962C8B-B14F-4D97-AF65-F5344CB8AC3E}">
        <p14:creationId xmlns:p14="http://schemas.microsoft.com/office/powerpoint/2010/main" val="77762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robotic and rogue usage exclusions</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normAutofit fontScale="25000" lnSpcReduction="20000"/>
          </a:bodyPr>
          <a:lstStyle/>
          <a:p>
            <a:r>
              <a:rPr lang="en-GB" sz="11200" dirty="0"/>
              <a:t>Scholarly publishers also implement their own measures, above and beyond the basic COUNTER exclusions, in their screening of usage data</a:t>
            </a:r>
          </a:p>
          <a:p>
            <a:r>
              <a:rPr lang="en-GB" sz="11200" dirty="0"/>
              <a:t>It would be better, though, if there were a common, standard set of rules we could all reliably apply</a:t>
            </a:r>
          </a:p>
          <a:p>
            <a:r>
              <a:rPr lang="en-GB" sz="11200" dirty="0"/>
              <a:t>To this end, we helped to form and are represented on the COUNTER Robots Working Group (COUNTER-RWG)</a:t>
            </a:r>
          </a:p>
          <a:p>
            <a:pPr lvl="1"/>
            <a:r>
              <a:rPr lang="en-GB" sz="9600" dirty="0"/>
              <a:t>The aim of the group is to devise ‘adaptive filtering systems’</a:t>
            </a:r>
          </a:p>
          <a:p>
            <a:pPr lvl="1"/>
            <a:r>
              <a:rPr lang="en-GB" sz="9600" dirty="0"/>
              <a:t>sets of algorithms that will allow publishers/repositories/services to dynamically identify and filter out unusual usage/robot activity based on observed behaviours</a:t>
            </a:r>
          </a:p>
          <a:p>
            <a:pPr lvl="1"/>
            <a:r>
              <a:rPr lang="en-GB" sz="9600" dirty="0"/>
              <a:t>following a common set of rules, which will be incorporated into a future COUNTER Code of Practice.</a:t>
            </a:r>
          </a:p>
          <a:p>
            <a:pPr lvl="1"/>
            <a:r>
              <a:rPr lang="en-GB" sz="9600" dirty="0"/>
              <a:t>It has a wide-ranging membership, including representatives from publishers (Elsevier, Wiley), aggregators (EBSCO), repository software developers (DSpace, Eprints) and others</a:t>
            </a:r>
          </a:p>
          <a:p>
            <a:pPr lvl="1"/>
            <a:r>
              <a:rPr lang="en-GB" sz="9600" dirty="0"/>
              <a:t>Its work is ongoing . . .</a:t>
            </a:r>
          </a:p>
        </p:txBody>
      </p:sp>
    </p:spTree>
    <p:extLst>
      <p:ext uri="{BB962C8B-B14F-4D97-AF65-F5344CB8AC3E}">
        <p14:creationId xmlns:p14="http://schemas.microsoft.com/office/powerpoint/2010/main" val="399865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a:t>Navigation</a:t>
            </a:r>
          </a:p>
        </p:txBody>
      </p:sp>
      <p:sp>
        <p:nvSpPr>
          <p:cNvPr id="7" name="Date Placeholder 6"/>
          <p:cNvSpPr>
            <a:spLocks noGrp="1"/>
          </p:cNvSpPr>
          <p:nvPr>
            <p:ph type="dt" sz="half" idx="15"/>
          </p:nvPr>
        </p:nvSpPr>
        <p:spPr/>
        <p:txBody>
          <a:bodyPr/>
          <a:lstStyle/>
          <a:p>
            <a:r>
              <a:rPr lang="en-US" noProof="0"/>
              <a:t>24/10/2018</a:t>
            </a:r>
            <a:endParaRPr lang="en-GB" noProof="0" dirty="0"/>
          </a:p>
        </p:txBody>
      </p:sp>
      <p:sp>
        <p:nvSpPr>
          <p:cNvPr id="4" name="Content Placeholder 3"/>
          <p:cNvSpPr>
            <a:spLocks noGrp="1"/>
          </p:cNvSpPr>
          <p:nvPr>
            <p:ph sz="quarter" idx="13"/>
          </p:nvPr>
        </p:nvSpPr>
        <p:spPr>
          <a:xfrm>
            <a:off x="291210" y="1195254"/>
            <a:ext cx="5471583" cy="5137153"/>
          </a:xfrm>
        </p:spPr>
        <p:txBody>
          <a:bodyPr vert="horz" lIns="0" tIns="0" rIns="0" bIns="0" rtlCol="0" anchor="t">
            <a:noAutofit/>
          </a:bodyPr>
          <a:lstStyle/>
          <a:p>
            <a:r>
              <a:rPr lang="en-GB" sz="2667" dirty="0"/>
              <a:t>Use the icons at the bottom of your screen to:</a:t>
            </a:r>
          </a:p>
          <a:p>
            <a:pPr lvl="1"/>
            <a:endParaRPr lang="en-GB" sz="2667" dirty="0"/>
          </a:p>
          <a:p>
            <a:pPr lvl="1"/>
            <a:endParaRPr lang="en-GB" sz="2667" dirty="0"/>
          </a:p>
          <a:p>
            <a:pPr lvl="1"/>
            <a:endParaRPr lang="en-GB" sz="2667" dirty="0"/>
          </a:p>
          <a:p>
            <a:pPr lvl="1"/>
            <a:endParaRPr lang="en-GB" sz="2667" dirty="0"/>
          </a:p>
          <a:p>
            <a:pPr lvl="1"/>
            <a:endParaRPr lang="en-GB" sz="2667" dirty="0"/>
          </a:p>
          <a:p>
            <a:pPr lvl="1"/>
            <a:endParaRPr lang="en-GB" sz="2667" dirty="0"/>
          </a:p>
          <a:p>
            <a:pPr marL="575719" lvl="1" indent="-287859"/>
            <a:r>
              <a:rPr lang="en-GB" sz="2667" dirty="0"/>
              <a:t>We will be using the Chat panel to answer any questions</a:t>
            </a:r>
          </a:p>
        </p:txBody>
      </p:sp>
      <p:grpSp>
        <p:nvGrpSpPr>
          <p:cNvPr id="42" name="Group 41">
            <a:extLst>
              <a:ext uri="{FF2B5EF4-FFF2-40B4-BE49-F238E27FC236}">
                <a16:creationId xmlns:a16="http://schemas.microsoft.com/office/drawing/2014/main" id="{93178F45-BAB9-4F44-BAE8-A076100C8597}"/>
              </a:ext>
            </a:extLst>
          </p:cNvPr>
          <p:cNvGrpSpPr/>
          <p:nvPr/>
        </p:nvGrpSpPr>
        <p:grpSpPr>
          <a:xfrm>
            <a:off x="626585" y="2251659"/>
            <a:ext cx="3276547" cy="741680"/>
            <a:chOff x="0" y="-5064"/>
            <a:chExt cx="2735610" cy="556260"/>
          </a:xfrm>
        </p:grpSpPr>
        <p:sp>
          <p:nvSpPr>
            <p:cNvPr id="43" name="Rectangular Callout 19">
              <a:extLst>
                <a:ext uri="{FF2B5EF4-FFF2-40B4-BE49-F238E27FC236}">
                  <a16:creationId xmlns:a16="http://schemas.microsoft.com/office/drawing/2014/main" id="{F526EA9A-C2DB-4C72-B856-EAEFB78CBDE8}"/>
                </a:ext>
              </a:extLst>
            </p:cNvPr>
            <p:cNvSpPr/>
            <p:nvPr/>
          </p:nvSpPr>
          <p:spPr>
            <a:xfrm>
              <a:off x="0" y="0"/>
              <a:ext cx="708660" cy="551196"/>
            </a:xfrm>
            <a:prstGeom prst="wedgeRectCallout">
              <a:avLst>
                <a:gd name="adj1" fmla="val -949"/>
                <a:gd name="adj2" fmla="val 142908"/>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333" dirty="0">
                  <a:solidFill>
                    <a:srgbClr val="44546A"/>
                  </a:solidFill>
                  <a:ea typeface="Times New Roman" panose="02020603050405020304" pitchFamily="18" charset="0"/>
                  <a:cs typeface="Times New Roman" panose="02020603050405020304" pitchFamily="18" charset="0"/>
                </a:rPr>
                <a:t>Turn your mic on/off</a:t>
              </a:r>
              <a:endParaRPr lang="en-GB" sz="1333" dirty="0">
                <a:latin typeface="Times New Roman" panose="02020603050405020304" pitchFamily="18" charset="0"/>
                <a:ea typeface="Times New Roman" panose="02020603050405020304" pitchFamily="18" charset="0"/>
              </a:endParaRPr>
            </a:p>
          </p:txBody>
        </p:sp>
        <p:sp>
          <p:nvSpPr>
            <p:cNvPr id="44" name="Rectangular Callout 20">
              <a:extLst>
                <a:ext uri="{FF2B5EF4-FFF2-40B4-BE49-F238E27FC236}">
                  <a16:creationId xmlns:a16="http://schemas.microsoft.com/office/drawing/2014/main" id="{622DFAC5-CAFB-43E7-BCD3-064D3A3A59ED}"/>
                </a:ext>
              </a:extLst>
            </p:cNvPr>
            <p:cNvSpPr/>
            <p:nvPr/>
          </p:nvSpPr>
          <p:spPr>
            <a:xfrm>
              <a:off x="832801" y="-926"/>
              <a:ext cx="728345" cy="551196"/>
            </a:xfrm>
            <a:prstGeom prst="wedgeRectCallout">
              <a:avLst>
                <a:gd name="adj1" fmla="val 40992"/>
                <a:gd name="adj2" fmla="val 142602"/>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333" dirty="0">
                  <a:solidFill>
                    <a:srgbClr val="44546A"/>
                  </a:solidFill>
                  <a:ea typeface="Times New Roman" panose="02020603050405020304" pitchFamily="18" charset="0"/>
                  <a:cs typeface="Times New Roman" panose="02020603050405020304" pitchFamily="18" charset="0"/>
                </a:rPr>
                <a:t>Ask a question</a:t>
              </a:r>
              <a:endParaRPr lang="en-GB" sz="1333" dirty="0">
                <a:latin typeface="Times New Roman" panose="02020603050405020304" pitchFamily="18" charset="0"/>
                <a:ea typeface="Times New Roman" panose="02020603050405020304" pitchFamily="18" charset="0"/>
              </a:endParaRPr>
            </a:p>
          </p:txBody>
        </p:sp>
        <p:sp>
          <p:nvSpPr>
            <p:cNvPr id="45" name="Rectangular Callout 21">
              <a:extLst>
                <a:ext uri="{FF2B5EF4-FFF2-40B4-BE49-F238E27FC236}">
                  <a16:creationId xmlns:a16="http://schemas.microsoft.com/office/drawing/2014/main" id="{0BCCEE84-8DBC-45ED-B67C-B78CF76C4696}"/>
                </a:ext>
              </a:extLst>
            </p:cNvPr>
            <p:cNvSpPr/>
            <p:nvPr/>
          </p:nvSpPr>
          <p:spPr>
            <a:xfrm>
              <a:off x="1688818" y="-5064"/>
              <a:ext cx="1046792" cy="556260"/>
            </a:xfrm>
            <a:prstGeom prst="wedgeRectCallout">
              <a:avLst>
                <a:gd name="adj1" fmla="val 6941"/>
                <a:gd name="adj2" fmla="val 142016"/>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333" dirty="0">
                  <a:solidFill>
                    <a:srgbClr val="44546A"/>
                  </a:solidFill>
                  <a:ea typeface="Times New Roman" panose="02020603050405020304" pitchFamily="18" charset="0"/>
                  <a:cs typeface="Times New Roman" panose="02020603050405020304" pitchFamily="18" charset="0"/>
                </a:rPr>
                <a:t>Raise your hand if you want to speak</a:t>
              </a:r>
              <a:endParaRPr lang="en-GB" sz="1333" dirty="0">
                <a:latin typeface="Times New Roman" panose="02020603050405020304" pitchFamily="18" charset="0"/>
                <a:ea typeface="Times New Roman" panose="02020603050405020304" pitchFamily="18" charset="0"/>
              </a:endParaRPr>
            </a:p>
          </p:txBody>
        </p:sp>
      </p:grpSp>
      <p:sp>
        <p:nvSpPr>
          <p:cNvPr id="50" name="Rectangular Callout 22">
            <a:extLst>
              <a:ext uri="{FF2B5EF4-FFF2-40B4-BE49-F238E27FC236}">
                <a16:creationId xmlns:a16="http://schemas.microsoft.com/office/drawing/2014/main" id="{F810F912-E615-421A-A981-7C3939AF9C83}"/>
              </a:ext>
            </a:extLst>
          </p:cNvPr>
          <p:cNvSpPr/>
          <p:nvPr/>
        </p:nvSpPr>
        <p:spPr>
          <a:xfrm>
            <a:off x="4185077" y="2251184"/>
            <a:ext cx="1433843" cy="734928"/>
          </a:xfrm>
          <a:prstGeom prst="wedgeRectCallout">
            <a:avLst>
              <a:gd name="adj1" fmla="val -39774"/>
              <a:gd name="adj2" fmla="val 14315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333" dirty="0">
                <a:solidFill>
                  <a:srgbClr val="44546A"/>
                </a:solidFill>
                <a:ea typeface="Times New Roman" panose="02020603050405020304" pitchFamily="18" charset="0"/>
                <a:cs typeface="Times New Roman" panose="02020603050405020304" pitchFamily="18" charset="0"/>
              </a:rPr>
              <a:t> Q&amp;A panel (we will not be using this function)</a:t>
            </a:r>
            <a:endParaRPr lang="en-GB" sz="1333" dirty="0">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3BF74F5-0118-4510-B58E-116A9E68365E}"/>
              </a:ext>
            </a:extLst>
          </p:cNvPr>
          <p:cNvSpPr>
            <a:spLocks noGrp="1"/>
          </p:cNvSpPr>
          <p:nvPr>
            <p:ph sz="quarter" idx="14"/>
          </p:nvPr>
        </p:nvSpPr>
        <p:spPr>
          <a:xfrm>
            <a:off x="6092869" y="1195255"/>
            <a:ext cx="5811267" cy="5137152"/>
          </a:xfrm>
        </p:spPr>
        <p:txBody>
          <a:bodyPr vert="horz" lIns="0" tIns="0" rIns="0" bIns="0" rtlCol="0" anchor="t">
            <a:noAutofit/>
          </a:bodyPr>
          <a:lstStyle/>
          <a:p>
            <a:pPr marL="457189" indent="-457189"/>
            <a:r>
              <a:rPr lang="en-GB" sz="2667" dirty="0"/>
              <a:t>In Chat, remember to change the drop down to 'All panellists and attendees', so everyone can see your questions</a:t>
            </a:r>
            <a:endParaRPr lang="en-US" dirty="0"/>
          </a:p>
        </p:txBody>
      </p:sp>
      <p:grpSp>
        <p:nvGrpSpPr>
          <p:cNvPr id="11" name="Group 10">
            <a:extLst>
              <a:ext uri="{FF2B5EF4-FFF2-40B4-BE49-F238E27FC236}">
                <a16:creationId xmlns:a16="http://schemas.microsoft.com/office/drawing/2014/main" id="{B1659056-24EC-4391-A1BA-FF8AF8790713}"/>
              </a:ext>
            </a:extLst>
          </p:cNvPr>
          <p:cNvGrpSpPr/>
          <p:nvPr/>
        </p:nvGrpSpPr>
        <p:grpSpPr>
          <a:xfrm>
            <a:off x="626586" y="3763959"/>
            <a:ext cx="4992335" cy="594460"/>
            <a:chOff x="214849" y="2822874"/>
            <a:chExt cx="3744251" cy="445845"/>
          </a:xfrm>
        </p:grpSpPr>
        <p:pic>
          <p:nvPicPr>
            <p:cNvPr id="41" name="Picture 40">
              <a:extLst>
                <a:ext uri="{FF2B5EF4-FFF2-40B4-BE49-F238E27FC236}">
                  <a16:creationId xmlns:a16="http://schemas.microsoft.com/office/drawing/2014/main" id="{B0F68648-CDA4-4A44-9AC6-4B67B28AAA81}"/>
                </a:ext>
              </a:extLst>
            </p:cNvPr>
            <p:cNvPicPr/>
            <p:nvPr/>
          </p:nvPicPr>
          <p:blipFill rotWithShape="1">
            <a:blip r:embed="rId3"/>
            <a:srcRect l="54954" t="37856" r="40746" b="59138"/>
            <a:stretch/>
          </p:blipFill>
          <p:spPr bwMode="auto">
            <a:xfrm>
              <a:off x="3182309" y="2822875"/>
              <a:ext cx="776791" cy="445844"/>
            </a:xfrm>
            <a:prstGeom prst="rect">
              <a:avLst/>
            </a:prstGeom>
            <a:ln>
              <a:noFill/>
            </a:ln>
            <a:extLst>
              <a:ext uri="{53640926-AAD7-44D8-BBD7-CCE9431645EC}">
                <a14:shadowObscured xmlns:a14="http://schemas.microsoft.com/office/drawing/2010/main"/>
              </a:ext>
            </a:extLst>
          </p:spPr>
        </p:pic>
        <p:pic>
          <p:nvPicPr>
            <p:cNvPr id="40" name="Picture 39">
              <a:extLst>
                <a:ext uri="{FF2B5EF4-FFF2-40B4-BE49-F238E27FC236}">
                  <a16:creationId xmlns:a16="http://schemas.microsoft.com/office/drawing/2014/main" id="{B0F68648-CDA4-4A44-9AC6-4B67B28AAA81}"/>
                </a:ext>
              </a:extLst>
            </p:cNvPr>
            <p:cNvPicPr/>
            <p:nvPr/>
          </p:nvPicPr>
          <p:blipFill rotWithShape="1">
            <a:blip r:embed="rId3"/>
            <a:srcRect l="35255" t="38367" r="56157" b="59088"/>
            <a:stretch/>
          </p:blipFill>
          <p:spPr bwMode="auto">
            <a:xfrm>
              <a:off x="1334292" y="2822874"/>
              <a:ext cx="1866900" cy="445844"/>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AE5CBF11-CED5-4F99-BDB6-2C43ADBA7D8D}"/>
                </a:ext>
              </a:extLst>
            </p:cNvPr>
            <p:cNvPicPr/>
            <p:nvPr/>
          </p:nvPicPr>
          <p:blipFill rotWithShape="1">
            <a:blip r:embed="rId4"/>
            <a:srcRect l="-23" t="92458" r="97882" b="3524"/>
            <a:stretch/>
          </p:blipFill>
          <p:spPr bwMode="auto">
            <a:xfrm>
              <a:off x="214849" y="2822874"/>
              <a:ext cx="1155266" cy="445844"/>
            </a:xfrm>
            <a:prstGeom prst="rect">
              <a:avLst/>
            </a:prstGeom>
            <a:ln>
              <a:noFill/>
            </a:ln>
            <a:extLst>
              <a:ext uri="{53640926-AAD7-44D8-BBD7-CCE9431645EC}">
                <a14:shadowObscured xmlns:a14="http://schemas.microsoft.com/office/drawing/2010/main"/>
              </a:ext>
            </a:extLst>
          </p:spPr>
        </p:pic>
      </p:grpSp>
      <p:pic>
        <p:nvPicPr>
          <p:cNvPr id="25" name="Picture 24">
            <a:extLst>
              <a:ext uri="{FF2B5EF4-FFF2-40B4-BE49-F238E27FC236}">
                <a16:creationId xmlns:a16="http://schemas.microsoft.com/office/drawing/2014/main" id="{D35C9710-F0BF-47E9-958A-18A5990080D4}"/>
              </a:ext>
            </a:extLst>
          </p:cNvPr>
          <p:cNvPicPr>
            <a:picLocks noChangeAspect="1"/>
          </p:cNvPicPr>
          <p:nvPr/>
        </p:nvPicPr>
        <p:blipFill rotWithShape="1">
          <a:blip r:embed="rId5"/>
          <a:srcRect l="76295" t="82773" r="2295"/>
          <a:stretch/>
        </p:blipFill>
        <p:spPr>
          <a:xfrm>
            <a:off x="6791764" y="4409006"/>
            <a:ext cx="3546200" cy="1401252"/>
          </a:xfrm>
          <a:prstGeom prst="rect">
            <a:avLst/>
          </a:prstGeom>
          <a:ln>
            <a:solidFill>
              <a:schemeClr val="tx1"/>
            </a:solidFill>
          </a:ln>
        </p:spPr>
      </p:pic>
      <p:pic>
        <p:nvPicPr>
          <p:cNvPr id="26" name="Content Placeholder 4">
            <a:extLst>
              <a:ext uri="{FF2B5EF4-FFF2-40B4-BE49-F238E27FC236}">
                <a16:creationId xmlns:a16="http://schemas.microsoft.com/office/drawing/2014/main" id="{D6091BD5-6F83-43B6-89E9-ABFC0BA0F623}"/>
              </a:ext>
            </a:extLst>
          </p:cNvPr>
          <p:cNvPicPr>
            <a:picLocks noChangeAspect="1"/>
          </p:cNvPicPr>
          <p:nvPr/>
        </p:nvPicPr>
        <p:blipFill rotWithShape="1">
          <a:blip r:embed="rId5"/>
          <a:srcRect l="76295" b="73320"/>
          <a:stretch/>
        </p:blipFill>
        <p:spPr>
          <a:xfrm>
            <a:off x="6791764" y="2448997"/>
            <a:ext cx="3546200" cy="1960009"/>
          </a:xfrm>
          <a:prstGeom prst="rect">
            <a:avLst/>
          </a:prstGeom>
          <a:ln>
            <a:solidFill>
              <a:schemeClr val="tx1"/>
            </a:solidFill>
          </a:ln>
        </p:spPr>
      </p:pic>
      <p:pic>
        <p:nvPicPr>
          <p:cNvPr id="2" name="Picture 4" descr="A close up of a womans face&#10;&#10;Description generated with very high confidence">
            <a:extLst>
              <a:ext uri="{FF2B5EF4-FFF2-40B4-BE49-F238E27FC236}">
                <a16:creationId xmlns:a16="http://schemas.microsoft.com/office/drawing/2014/main" id="{0C62F93D-7E9E-4F4D-9E98-B11543E757D4}"/>
              </a:ext>
            </a:extLst>
          </p:cNvPr>
          <p:cNvPicPr>
            <a:picLocks noChangeAspect="1"/>
          </p:cNvPicPr>
          <p:nvPr/>
        </p:nvPicPr>
        <p:blipFill>
          <a:blip r:embed="rId6"/>
          <a:stretch>
            <a:fillRect/>
          </a:stretch>
        </p:blipFill>
        <p:spPr>
          <a:xfrm>
            <a:off x="8454145" y="4764565"/>
            <a:ext cx="2132528" cy="321784"/>
          </a:xfrm>
          <a:prstGeom prst="rect">
            <a:avLst/>
          </a:prstGeom>
        </p:spPr>
      </p:pic>
      <p:cxnSp>
        <p:nvCxnSpPr>
          <p:cNvPr id="14" name="Straight Arrow Connector 13">
            <a:extLst>
              <a:ext uri="{FF2B5EF4-FFF2-40B4-BE49-F238E27FC236}">
                <a16:creationId xmlns:a16="http://schemas.microsoft.com/office/drawing/2014/main" id="{52CADE21-E15C-433A-89AF-6AE3F3A9DEA1}"/>
              </a:ext>
            </a:extLst>
          </p:cNvPr>
          <p:cNvCxnSpPr/>
          <p:nvPr/>
        </p:nvCxnSpPr>
        <p:spPr>
          <a:xfrm flipH="1">
            <a:off x="9827045" y="2309871"/>
            <a:ext cx="956631" cy="2339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36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lowchart: Document 56"/>
          <p:cNvSpPr/>
          <p:nvPr/>
        </p:nvSpPr>
        <p:spPr>
          <a:xfrm>
            <a:off x="8347710" y="1078230"/>
            <a:ext cx="2956559" cy="5979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p:cNvSpPr txBox="1"/>
          <p:nvPr/>
        </p:nvSpPr>
        <p:spPr>
          <a:xfrm>
            <a:off x="8361216" y="1089660"/>
            <a:ext cx="2624701" cy="523220"/>
          </a:xfrm>
          <a:prstGeom prst="rect">
            <a:avLst/>
          </a:prstGeom>
          <a:noFill/>
        </p:spPr>
        <p:txBody>
          <a:bodyPr wrap="square" rtlCol="0">
            <a:spAutoFit/>
          </a:bodyPr>
          <a:lstStyle/>
          <a:p>
            <a:r>
              <a:rPr lang="en-GB" sz="1600" dirty="0"/>
              <a:t>IP Excludes </a:t>
            </a:r>
            <a:r>
              <a:rPr lang="en-GB" sz="1400" dirty="0"/>
              <a:t>(</a:t>
            </a:r>
            <a:r>
              <a:rPr lang="en-GB" sz="1400" dirty="0" err="1"/>
              <a:t>textfile</a:t>
            </a:r>
            <a:r>
              <a:rPr lang="en-GB" sz="1400" dirty="0"/>
              <a:t>)</a:t>
            </a:r>
          </a:p>
          <a:p>
            <a:r>
              <a:rPr lang="en-GB" sz="1200" dirty="0"/>
              <a:t>40+ downloads</a:t>
            </a:r>
          </a:p>
        </p:txBody>
      </p:sp>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processing data</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a:xfrm>
            <a:off x="287868" y="6371307"/>
            <a:ext cx="958851" cy="216000"/>
          </a:xfrm>
        </p:spPr>
        <p:txBody>
          <a:bodyPr/>
          <a:lstStyle/>
          <a:p>
            <a:r>
              <a:rPr lang="en-US" noProof="0"/>
              <a:t>24/10/2018</a:t>
            </a:r>
            <a:endParaRPr lang="en-GB" noProof="0" dirty="0"/>
          </a:p>
        </p:txBody>
      </p:sp>
      <p:sp>
        <p:nvSpPr>
          <p:cNvPr id="56" name="Rectangle 55"/>
          <p:cNvSpPr/>
          <p:nvPr/>
        </p:nvSpPr>
        <p:spPr>
          <a:xfrm>
            <a:off x="4217670" y="876300"/>
            <a:ext cx="3509010" cy="55245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p:cNvSpPr txBox="1"/>
          <p:nvPr/>
        </p:nvSpPr>
        <p:spPr>
          <a:xfrm>
            <a:off x="179070" y="1385053"/>
            <a:ext cx="1386840" cy="646331"/>
          </a:xfrm>
          <a:prstGeom prst="rect">
            <a:avLst/>
          </a:prstGeom>
          <a:noFill/>
          <a:ln>
            <a:solidFill>
              <a:schemeClr val="accent1"/>
            </a:solidFill>
          </a:ln>
        </p:spPr>
        <p:txBody>
          <a:bodyPr wrap="square" rtlCol="0">
            <a:spAutoFit/>
          </a:bodyPr>
          <a:lstStyle/>
          <a:p>
            <a:r>
              <a:rPr lang="en-GB" dirty="0"/>
              <a:t>130+ repositories</a:t>
            </a:r>
          </a:p>
        </p:txBody>
      </p:sp>
      <p:sp>
        <p:nvSpPr>
          <p:cNvPr id="59" name="Flowchart: Multidocument 58"/>
          <p:cNvSpPr/>
          <p:nvPr/>
        </p:nvSpPr>
        <p:spPr>
          <a:xfrm>
            <a:off x="2373630" y="1331059"/>
            <a:ext cx="1371600" cy="762000"/>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2526030" y="1483459"/>
            <a:ext cx="990600" cy="584775"/>
          </a:xfrm>
          <a:prstGeom prst="rect">
            <a:avLst/>
          </a:prstGeom>
          <a:noFill/>
        </p:spPr>
        <p:txBody>
          <a:bodyPr wrap="square" rtlCol="0">
            <a:spAutoFit/>
          </a:bodyPr>
          <a:lstStyle/>
          <a:p>
            <a:r>
              <a:rPr lang="en-GB" sz="1600" dirty="0"/>
              <a:t>Daily log files</a:t>
            </a:r>
          </a:p>
        </p:txBody>
      </p:sp>
      <p:cxnSp>
        <p:nvCxnSpPr>
          <p:cNvPr id="61" name="Straight Arrow Connector 60"/>
          <p:cNvCxnSpPr>
            <a:stCxn id="58" idx="3"/>
            <a:endCxn id="59" idx="1"/>
          </p:cNvCxnSpPr>
          <p:nvPr/>
        </p:nvCxnSpPr>
        <p:spPr>
          <a:xfrm>
            <a:off x="1565910" y="1708219"/>
            <a:ext cx="807720" cy="3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417320" y="1489710"/>
            <a:ext cx="994410" cy="646331"/>
          </a:xfrm>
          <a:prstGeom prst="rect">
            <a:avLst/>
          </a:prstGeom>
          <a:noFill/>
        </p:spPr>
        <p:txBody>
          <a:bodyPr wrap="square" rtlCol="0">
            <a:spAutoFit/>
          </a:bodyPr>
          <a:lstStyle/>
          <a:p>
            <a:pPr algn="ctr"/>
            <a:r>
              <a:rPr lang="en-GB" sz="1200" dirty="0"/>
              <a:t>Raw download data</a:t>
            </a:r>
          </a:p>
        </p:txBody>
      </p:sp>
      <p:cxnSp>
        <p:nvCxnSpPr>
          <p:cNvPr id="63" name="Straight Arrow Connector 62"/>
          <p:cNvCxnSpPr>
            <a:stCxn id="59" idx="3"/>
            <a:endCxn id="123" idx="1"/>
          </p:cNvCxnSpPr>
          <p:nvPr/>
        </p:nvCxnSpPr>
        <p:spPr>
          <a:xfrm flipV="1">
            <a:off x="3745230" y="1393299"/>
            <a:ext cx="617220" cy="31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370070" y="1665982"/>
            <a:ext cx="3013710" cy="892552"/>
          </a:xfrm>
          <a:prstGeom prst="rect">
            <a:avLst/>
          </a:prstGeom>
          <a:solidFill>
            <a:schemeClr val="bg1"/>
          </a:solidFill>
          <a:ln>
            <a:solidFill>
              <a:schemeClr val="accent1"/>
            </a:solidFill>
          </a:ln>
        </p:spPr>
        <p:txBody>
          <a:bodyPr wrap="square" rtlCol="0">
            <a:spAutoFit/>
          </a:bodyPr>
          <a:lstStyle/>
          <a:p>
            <a:r>
              <a:rPr lang="en-GB" sz="1600" dirty="0"/>
              <a:t>PreStep1 - </a:t>
            </a:r>
            <a:r>
              <a:rPr lang="en-GB" sz="1200" dirty="0"/>
              <a:t>Check IR details, list unknown hosts. Eliminate COUNTER known robots</a:t>
            </a:r>
          </a:p>
          <a:p>
            <a:r>
              <a:rPr lang="en-GB" sz="1200" dirty="0"/>
              <a:t>Generate IRUS-UK exclude files. Output eligible usage entries.</a:t>
            </a:r>
          </a:p>
        </p:txBody>
      </p:sp>
      <p:sp>
        <p:nvSpPr>
          <p:cNvPr id="65" name="TextBox 64"/>
          <p:cNvSpPr txBox="1"/>
          <p:nvPr/>
        </p:nvSpPr>
        <p:spPr>
          <a:xfrm>
            <a:off x="4370070" y="2712720"/>
            <a:ext cx="3013710" cy="707886"/>
          </a:xfrm>
          <a:prstGeom prst="rect">
            <a:avLst/>
          </a:prstGeom>
          <a:solidFill>
            <a:schemeClr val="bg1"/>
          </a:solidFill>
          <a:ln>
            <a:solidFill>
              <a:schemeClr val="accent1"/>
            </a:solidFill>
          </a:ln>
        </p:spPr>
        <p:txBody>
          <a:bodyPr wrap="square" rtlCol="0">
            <a:spAutoFit/>
          </a:bodyPr>
          <a:lstStyle/>
          <a:p>
            <a:r>
              <a:rPr lang="en-GB" sz="1600" dirty="0"/>
              <a:t>Step1</a:t>
            </a:r>
          </a:p>
          <a:p>
            <a:r>
              <a:rPr lang="en-GB" sz="1200" dirty="0"/>
              <a:t>Remove IRUS-UK exclusions &amp; COUNTER </a:t>
            </a:r>
            <a:r>
              <a:rPr lang="en-GB" sz="1200" dirty="0" err="1"/>
              <a:t>dbl</a:t>
            </a:r>
            <a:r>
              <a:rPr lang="en-GB" sz="1200" dirty="0"/>
              <a:t>-clicks. Consolidate raw data into stats</a:t>
            </a:r>
          </a:p>
        </p:txBody>
      </p:sp>
      <p:sp>
        <p:nvSpPr>
          <p:cNvPr id="66" name="TextBox 65"/>
          <p:cNvSpPr txBox="1"/>
          <p:nvPr/>
        </p:nvSpPr>
        <p:spPr>
          <a:xfrm>
            <a:off x="4370070" y="3566160"/>
            <a:ext cx="3013710" cy="1077218"/>
          </a:xfrm>
          <a:prstGeom prst="rect">
            <a:avLst/>
          </a:prstGeom>
          <a:solidFill>
            <a:schemeClr val="bg1"/>
          </a:solidFill>
          <a:ln>
            <a:solidFill>
              <a:schemeClr val="accent1"/>
            </a:solidFill>
          </a:ln>
        </p:spPr>
        <p:txBody>
          <a:bodyPr wrap="square" rtlCol="0">
            <a:spAutoFit/>
          </a:bodyPr>
          <a:lstStyle/>
          <a:p>
            <a:r>
              <a:rPr lang="en-GB" sz="1600" dirty="0"/>
              <a:t>Step2</a:t>
            </a:r>
          </a:p>
          <a:p>
            <a:r>
              <a:rPr lang="en-GB" sz="1200" dirty="0"/>
              <a:t>Insert new, unknown items into Item table.</a:t>
            </a:r>
          </a:p>
          <a:p>
            <a:r>
              <a:rPr lang="en-GB" sz="1200" dirty="0"/>
              <a:t>Lookup </a:t>
            </a:r>
            <a:r>
              <a:rPr lang="en-GB" sz="1200" dirty="0" err="1"/>
              <a:t>irus-uk</a:t>
            </a:r>
            <a:r>
              <a:rPr lang="en-GB" sz="1200" dirty="0"/>
              <a:t> item ids via OAI identifiers</a:t>
            </a:r>
          </a:p>
          <a:p>
            <a:r>
              <a:rPr lang="en-GB" sz="1200" dirty="0"/>
              <a:t>Insert stats into Daily Stats table</a:t>
            </a:r>
          </a:p>
          <a:p>
            <a:r>
              <a:rPr lang="en-GB" sz="1200" dirty="0"/>
              <a:t>Insert new manifest data</a:t>
            </a:r>
          </a:p>
        </p:txBody>
      </p:sp>
      <p:sp>
        <p:nvSpPr>
          <p:cNvPr id="68" name="TextBox 67"/>
          <p:cNvSpPr txBox="1"/>
          <p:nvPr/>
        </p:nvSpPr>
        <p:spPr>
          <a:xfrm>
            <a:off x="4370070" y="4808220"/>
            <a:ext cx="3013710" cy="523220"/>
          </a:xfrm>
          <a:prstGeom prst="rect">
            <a:avLst/>
          </a:prstGeom>
          <a:solidFill>
            <a:schemeClr val="bg1"/>
          </a:solidFill>
          <a:ln>
            <a:solidFill>
              <a:schemeClr val="accent1"/>
            </a:solidFill>
          </a:ln>
        </p:spPr>
        <p:txBody>
          <a:bodyPr wrap="square" rtlCol="0">
            <a:spAutoFit/>
          </a:bodyPr>
          <a:lstStyle/>
          <a:p>
            <a:r>
              <a:rPr lang="en-GB" sz="1600" dirty="0"/>
              <a:t>Step3 - </a:t>
            </a:r>
            <a:r>
              <a:rPr lang="en-GB" sz="1200" dirty="0"/>
              <a:t>Harvest bibliographic metadata for unknown items</a:t>
            </a:r>
          </a:p>
        </p:txBody>
      </p:sp>
      <p:sp>
        <p:nvSpPr>
          <p:cNvPr id="69" name="Flowchart: Document 68"/>
          <p:cNvSpPr/>
          <p:nvPr/>
        </p:nvSpPr>
        <p:spPr>
          <a:xfrm>
            <a:off x="8347711" y="1840231"/>
            <a:ext cx="2956558" cy="632206"/>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8378190" y="1840230"/>
            <a:ext cx="2720340" cy="523220"/>
          </a:xfrm>
          <a:prstGeom prst="rect">
            <a:avLst/>
          </a:prstGeom>
          <a:noFill/>
        </p:spPr>
        <p:txBody>
          <a:bodyPr wrap="square" rtlCol="0">
            <a:spAutoFit/>
          </a:bodyPr>
          <a:lstStyle/>
          <a:p>
            <a:r>
              <a:rPr lang="en-GB" sz="1600" dirty="0"/>
              <a:t>IP/UA/ID Excludes </a:t>
            </a:r>
            <a:r>
              <a:rPr lang="en-GB" sz="1400" dirty="0"/>
              <a:t>(</a:t>
            </a:r>
            <a:r>
              <a:rPr lang="en-GB" sz="1400" dirty="0" err="1"/>
              <a:t>textfile</a:t>
            </a:r>
            <a:r>
              <a:rPr lang="en-GB" sz="1400" dirty="0"/>
              <a:t>)</a:t>
            </a:r>
          </a:p>
          <a:p>
            <a:r>
              <a:rPr lang="en-GB" sz="1200" dirty="0"/>
              <a:t>10+ downloads of a single item</a:t>
            </a:r>
          </a:p>
        </p:txBody>
      </p:sp>
      <p:cxnSp>
        <p:nvCxnSpPr>
          <p:cNvPr id="71" name="Straight Arrow Connector 70"/>
          <p:cNvCxnSpPr>
            <a:stCxn id="64" idx="3"/>
            <a:endCxn id="57" idx="1"/>
          </p:cNvCxnSpPr>
          <p:nvPr/>
        </p:nvCxnSpPr>
        <p:spPr>
          <a:xfrm flipV="1">
            <a:off x="7383780" y="1377196"/>
            <a:ext cx="963930" cy="735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3"/>
            <a:endCxn id="69" idx="1"/>
          </p:cNvCxnSpPr>
          <p:nvPr/>
        </p:nvCxnSpPr>
        <p:spPr>
          <a:xfrm>
            <a:off x="7383780" y="2112258"/>
            <a:ext cx="963931" cy="44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9" idx="1"/>
            <a:endCxn id="65" idx="3"/>
          </p:cNvCxnSpPr>
          <p:nvPr/>
        </p:nvCxnSpPr>
        <p:spPr>
          <a:xfrm flipH="1">
            <a:off x="7383780" y="2156334"/>
            <a:ext cx="963931" cy="91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Flowchart: Document 73"/>
          <p:cNvSpPr/>
          <p:nvPr/>
        </p:nvSpPr>
        <p:spPr>
          <a:xfrm>
            <a:off x="1245870" y="3051810"/>
            <a:ext cx="2400300" cy="4455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1245870" y="3051810"/>
            <a:ext cx="2400300" cy="338554"/>
          </a:xfrm>
          <a:prstGeom prst="rect">
            <a:avLst/>
          </a:prstGeom>
          <a:noFill/>
        </p:spPr>
        <p:txBody>
          <a:bodyPr wrap="square" rtlCol="0">
            <a:spAutoFit/>
          </a:bodyPr>
          <a:lstStyle/>
          <a:p>
            <a:r>
              <a:rPr lang="en-GB" sz="1600" dirty="0"/>
              <a:t>Intermediate stats </a:t>
            </a:r>
            <a:r>
              <a:rPr lang="en-GB" sz="1400" dirty="0"/>
              <a:t>(</a:t>
            </a:r>
            <a:r>
              <a:rPr lang="en-GB" sz="1400" dirty="0" err="1"/>
              <a:t>textfile</a:t>
            </a:r>
            <a:r>
              <a:rPr lang="en-GB" sz="1400" dirty="0"/>
              <a:t>)</a:t>
            </a:r>
            <a:endParaRPr lang="en-GB" sz="1600" dirty="0"/>
          </a:p>
        </p:txBody>
      </p:sp>
      <p:sp>
        <p:nvSpPr>
          <p:cNvPr id="76" name="Flowchart: Document 75"/>
          <p:cNvSpPr/>
          <p:nvPr/>
        </p:nvSpPr>
        <p:spPr>
          <a:xfrm>
            <a:off x="1245870" y="3707368"/>
            <a:ext cx="2400300" cy="4455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1245870" y="3707368"/>
            <a:ext cx="2400300" cy="338554"/>
          </a:xfrm>
          <a:prstGeom prst="rect">
            <a:avLst/>
          </a:prstGeom>
          <a:noFill/>
        </p:spPr>
        <p:txBody>
          <a:bodyPr wrap="square" rtlCol="0">
            <a:spAutoFit/>
          </a:bodyPr>
          <a:lstStyle/>
          <a:p>
            <a:r>
              <a:rPr lang="en-GB" sz="1600" dirty="0"/>
              <a:t>Manifest </a:t>
            </a:r>
            <a:r>
              <a:rPr lang="en-GB" sz="1400" dirty="0"/>
              <a:t>(</a:t>
            </a:r>
            <a:r>
              <a:rPr lang="en-GB" sz="1400" dirty="0" err="1"/>
              <a:t>textfile</a:t>
            </a:r>
            <a:r>
              <a:rPr lang="en-GB" sz="1400" dirty="0"/>
              <a:t>)</a:t>
            </a:r>
          </a:p>
        </p:txBody>
      </p:sp>
      <p:cxnSp>
        <p:nvCxnSpPr>
          <p:cNvPr id="78" name="Straight Arrow Connector 77"/>
          <p:cNvCxnSpPr>
            <a:stCxn id="65" idx="1"/>
            <a:endCxn id="74" idx="3"/>
          </p:cNvCxnSpPr>
          <p:nvPr/>
        </p:nvCxnSpPr>
        <p:spPr>
          <a:xfrm flipH="1">
            <a:off x="3646170" y="3066663"/>
            <a:ext cx="723900" cy="207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5" idx="1"/>
            <a:endCxn id="77" idx="3"/>
          </p:cNvCxnSpPr>
          <p:nvPr/>
        </p:nvCxnSpPr>
        <p:spPr>
          <a:xfrm flipH="1">
            <a:off x="3646170" y="3066663"/>
            <a:ext cx="723900" cy="809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Flowchart: Magnetic Disk 79"/>
          <p:cNvSpPr/>
          <p:nvPr/>
        </p:nvSpPr>
        <p:spPr>
          <a:xfrm>
            <a:off x="1051560" y="4373880"/>
            <a:ext cx="2632710" cy="2026920"/>
          </a:xfrm>
          <a:prstGeom prst="flowChartMagneticDisk">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a:t>Manifest Table</a:t>
            </a:r>
          </a:p>
          <a:p>
            <a:pPr algn="ctr"/>
            <a:r>
              <a:rPr lang="en-GB" dirty="0"/>
              <a:t>Item Table</a:t>
            </a:r>
          </a:p>
          <a:p>
            <a:pPr algn="ctr"/>
            <a:r>
              <a:rPr lang="en-GB" dirty="0"/>
              <a:t>Daily Stats Tables</a:t>
            </a:r>
          </a:p>
          <a:p>
            <a:pPr algn="ctr"/>
            <a:r>
              <a:rPr lang="en-GB" dirty="0"/>
              <a:t>Recent Daily Stats Table</a:t>
            </a:r>
          </a:p>
          <a:p>
            <a:pPr algn="ctr"/>
            <a:endParaRPr lang="en-GB" dirty="0"/>
          </a:p>
        </p:txBody>
      </p:sp>
      <p:sp>
        <p:nvSpPr>
          <p:cNvPr id="81" name="TextBox 80"/>
          <p:cNvSpPr txBox="1"/>
          <p:nvPr/>
        </p:nvSpPr>
        <p:spPr>
          <a:xfrm>
            <a:off x="7943850" y="4253329"/>
            <a:ext cx="1600200" cy="646331"/>
          </a:xfrm>
          <a:prstGeom prst="rect">
            <a:avLst/>
          </a:prstGeom>
          <a:noFill/>
          <a:ln>
            <a:solidFill>
              <a:schemeClr val="accent1"/>
            </a:solidFill>
          </a:ln>
        </p:spPr>
        <p:txBody>
          <a:bodyPr wrap="square" rtlCol="0">
            <a:spAutoFit/>
          </a:bodyPr>
          <a:lstStyle/>
          <a:p>
            <a:r>
              <a:rPr lang="en-GB" dirty="0"/>
              <a:t>130+ OAI-PMH interfaces</a:t>
            </a:r>
          </a:p>
        </p:txBody>
      </p:sp>
      <p:cxnSp>
        <p:nvCxnSpPr>
          <p:cNvPr id="82" name="Straight Arrow Connector 81"/>
          <p:cNvCxnSpPr>
            <a:stCxn id="68" idx="3"/>
            <a:endCxn id="81" idx="1"/>
          </p:cNvCxnSpPr>
          <p:nvPr/>
        </p:nvCxnSpPr>
        <p:spPr>
          <a:xfrm flipV="1">
            <a:off x="7383780" y="4576495"/>
            <a:ext cx="560070" cy="49333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0" idx="4"/>
            <a:endCxn id="68" idx="1"/>
          </p:cNvCxnSpPr>
          <p:nvPr/>
        </p:nvCxnSpPr>
        <p:spPr>
          <a:xfrm flipV="1">
            <a:off x="3684270" y="5069830"/>
            <a:ext cx="685800" cy="3175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3"/>
            <a:endCxn id="66" idx="1"/>
          </p:cNvCxnSpPr>
          <p:nvPr/>
        </p:nvCxnSpPr>
        <p:spPr>
          <a:xfrm>
            <a:off x="3646170" y="3274576"/>
            <a:ext cx="723900" cy="830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7" idx="3"/>
            <a:endCxn id="66" idx="1"/>
          </p:cNvCxnSpPr>
          <p:nvPr/>
        </p:nvCxnSpPr>
        <p:spPr>
          <a:xfrm>
            <a:off x="3646170" y="3876645"/>
            <a:ext cx="723900" cy="228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348740" y="4522708"/>
            <a:ext cx="1885324" cy="369332"/>
          </a:xfrm>
          <a:prstGeom prst="rect">
            <a:avLst/>
          </a:prstGeom>
          <a:noFill/>
        </p:spPr>
        <p:txBody>
          <a:bodyPr wrap="none" rtlCol="0">
            <a:spAutoFit/>
          </a:bodyPr>
          <a:lstStyle/>
          <a:p>
            <a:r>
              <a:rPr lang="en-GB" dirty="0"/>
              <a:t>IRUS-UK Database</a:t>
            </a:r>
          </a:p>
        </p:txBody>
      </p:sp>
      <p:sp>
        <p:nvSpPr>
          <p:cNvPr id="87" name="TextBox 86"/>
          <p:cNvSpPr txBox="1"/>
          <p:nvPr/>
        </p:nvSpPr>
        <p:spPr>
          <a:xfrm>
            <a:off x="4407212" y="876300"/>
            <a:ext cx="2646045" cy="369332"/>
          </a:xfrm>
          <a:prstGeom prst="rect">
            <a:avLst/>
          </a:prstGeom>
          <a:noFill/>
        </p:spPr>
        <p:txBody>
          <a:bodyPr wrap="none" rtlCol="0">
            <a:spAutoFit/>
          </a:bodyPr>
          <a:lstStyle/>
          <a:p>
            <a:r>
              <a:rPr lang="en-GB" dirty="0"/>
              <a:t>Main* Daily Ingest Scripts</a:t>
            </a:r>
          </a:p>
        </p:txBody>
      </p:sp>
      <p:cxnSp>
        <p:nvCxnSpPr>
          <p:cNvPr id="88" name="Straight Arrow Connector 87"/>
          <p:cNvCxnSpPr>
            <a:stCxn id="66" idx="1"/>
            <a:endCxn id="80" idx="4"/>
          </p:cNvCxnSpPr>
          <p:nvPr/>
        </p:nvCxnSpPr>
        <p:spPr>
          <a:xfrm flipH="1">
            <a:off x="3684270" y="4104769"/>
            <a:ext cx="685800" cy="12825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370070" y="5490984"/>
            <a:ext cx="3013710" cy="707886"/>
          </a:xfrm>
          <a:prstGeom prst="rect">
            <a:avLst/>
          </a:prstGeom>
          <a:solidFill>
            <a:schemeClr val="bg1"/>
          </a:solidFill>
          <a:ln>
            <a:solidFill>
              <a:schemeClr val="accent1"/>
            </a:solidFill>
          </a:ln>
        </p:spPr>
        <p:txBody>
          <a:bodyPr wrap="square" rtlCol="0">
            <a:spAutoFit/>
          </a:bodyPr>
          <a:lstStyle/>
          <a:p>
            <a:r>
              <a:rPr lang="en-GB" sz="1600" dirty="0" err="1"/>
              <a:t>RecentDailyStats</a:t>
            </a:r>
            <a:endParaRPr lang="en-GB" sz="1600" dirty="0"/>
          </a:p>
          <a:p>
            <a:r>
              <a:rPr lang="en-GB" sz="1200" dirty="0"/>
              <a:t>Regenerate latest 30 days table (for performance in UI)</a:t>
            </a:r>
          </a:p>
        </p:txBody>
      </p:sp>
      <p:cxnSp>
        <p:nvCxnSpPr>
          <p:cNvPr id="90" name="Straight Arrow Connector 89"/>
          <p:cNvCxnSpPr>
            <a:stCxn id="80" idx="4"/>
            <a:endCxn id="89" idx="1"/>
          </p:cNvCxnSpPr>
          <p:nvPr/>
        </p:nvCxnSpPr>
        <p:spPr>
          <a:xfrm>
            <a:off x="3684270" y="5387340"/>
            <a:ext cx="685800" cy="457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7" idx="1"/>
            <a:endCxn id="65" idx="3"/>
          </p:cNvCxnSpPr>
          <p:nvPr/>
        </p:nvCxnSpPr>
        <p:spPr>
          <a:xfrm flipH="1">
            <a:off x="7383780" y="1377196"/>
            <a:ext cx="963930" cy="1689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79070" y="723900"/>
            <a:ext cx="2160143" cy="584775"/>
          </a:xfrm>
          <a:prstGeom prst="rect">
            <a:avLst/>
          </a:prstGeom>
          <a:noFill/>
        </p:spPr>
        <p:txBody>
          <a:bodyPr wrap="none" rtlCol="0">
            <a:spAutoFit/>
          </a:bodyPr>
          <a:lstStyle/>
          <a:p>
            <a:r>
              <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Daily Ingest</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2" name="Flowchart: Document 101"/>
          <p:cNvSpPr/>
          <p:nvPr/>
        </p:nvSpPr>
        <p:spPr>
          <a:xfrm>
            <a:off x="8362950" y="2678430"/>
            <a:ext cx="2967445" cy="566931"/>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8439150" y="2678430"/>
            <a:ext cx="2865120" cy="523220"/>
          </a:xfrm>
          <a:prstGeom prst="rect">
            <a:avLst/>
          </a:prstGeom>
          <a:noFill/>
        </p:spPr>
        <p:txBody>
          <a:bodyPr wrap="square" rtlCol="0">
            <a:spAutoFit/>
          </a:bodyPr>
          <a:lstStyle/>
          <a:p>
            <a:r>
              <a:rPr lang="en-GB" sz="1600" dirty="0"/>
              <a:t>IP 1</a:t>
            </a:r>
            <a:r>
              <a:rPr lang="en-GB" sz="1600" baseline="30000" dirty="0"/>
              <a:t>st</a:t>
            </a:r>
            <a:r>
              <a:rPr lang="en-GB" sz="1600" dirty="0"/>
              <a:t> 3 octet Excludes </a:t>
            </a:r>
            <a:r>
              <a:rPr lang="en-GB" sz="1400" dirty="0"/>
              <a:t>(</a:t>
            </a:r>
            <a:r>
              <a:rPr lang="en-GB" sz="1400" dirty="0" err="1"/>
              <a:t>textfile</a:t>
            </a:r>
            <a:r>
              <a:rPr lang="en-GB" sz="1400" dirty="0"/>
              <a:t>)</a:t>
            </a:r>
          </a:p>
          <a:p>
            <a:r>
              <a:rPr lang="en-GB" sz="1200" dirty="0"/>
              <a:t>300+  downloads</a:t>
            </a:r>
          </a:p>
        </p:txBody>
      </p:sp>
      <p:sp>
        <p:nvSpPr>
          <p:cNvPr id="123" name="TextBox 122"/>
          <p:cNvSpPr txBox="1"/>
          <p:nvPr/>
        </p:nvSpPr>
        <p:spPr>
          <a:xfrm>
            <a:off x="4362450" y="1224022"/>
            <a:ext cx="3013710" cy="338554"/>
          </a:xfrm>
          <a:prstGeom prst="rect">
            <a:avLst/>
          </a:prstGeom>
          <a:solidFill>
            <a:schemeClr val="bg1"/>
          </a:solidFill>
          <a:ln>
            <a:solidFill>
              <a:schemeClr val="accent1"/>
            </a:solidFill>
          </a:ln>
        </p:spPr>
        <p:txBody>
          <a:bodyPr wrap="square" rtlCol="0">
            <a:spAutoFit/>
          </a:bodyPr>
          <a:lstStyle/>
          <a:p>
            <a:r>
              <a:rPr lang="en-GB" sz="1600" dirty="0"/>
              <a:t>PrePreStep1 - </a:t>
            </a:r>
            <a:r>
              <a:rPr lang="en-GB" sz="1200" dirty="0"/>
              <a:t>Merge log files</a:t>
            </a:r>
          </a:p>
        </p:txBody>
      </p:sp>
      <p:cxnSp>
        <p:nvCxnSpPr>
          <p:cNvPr id="127" name="Straight Arrow Connector 126"/>
          <p:cNvCxnSpPr>
            <a:stCxn id="64" idx="3"/>
            <a:endCxn id="102" idx="1"/>
          </p:cNvCxnSpPr>
          <p:nvPr/>
        </p:nvCxnSpPr>
        <p:spPr>
          <a:xfrm>
            <a:off x="7383780" y="2112258"/>
            <a:ext cx="979170" cy="84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2" idx="1"/>
            <a:endCxn id="65" idx="3"/>
          </p:cNvCxnSpPr>
          <p:nvPr/>
        </p:nvCxnSpPr>
        <p:spPr>
          <a:xfrm flipH="1">
            <a:off x="7383780" y="2961896"/>
            <a:ext cx="979170" cy="104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1" name="Flowchart: Document 140"/>
          <p:cNvSpPr/>
          <p:nvPr/>
        </p:nvSpPr>
        <p:spPr>
          <a:xfrm>
            <a:off x="1261110" y="2381250"/>
            <a:ext cx="2400300" cy="4455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p:cNvSpPr txBox="1"/>
          <p:nvPr/>
        </p:nvSpPr>
        <p:spPr>
          <a:xfrm>
            <a:off x="1261110" y="2381250"/>
            <a:ext cx="2400300" cy="338554"/>
          </a:xfrm>
          <a:prstGeom prst="rect">
            <a:avLst/>
          </a:prstGeom>
          <a:noFill/>
        </p:spPr>
        <p:txBody>
          <a:bodyPr wrap="square" rtlCol="0">
            <a:spAutoFit/>
          </a:bodyPr>
          <a:lstStyle/>
          <a:p>
            <a:r>
              <a:rPr lang="en-GB" sz="1600" dirty="0"/>
              <a:t>Eligible entries </a:t>
            </a:r>
            <a:r>
              <a:rPr lang="en-GB" sz="1400" dirty="0"/>
              <a:t>(</a:t>
            </a:r>
            <a:r>
              <a:rPr lang="en-GB" sz="1400" dirty="0" err="1"/>
              <a:t>textfile</a:t>
            </a:r>
            <a:r>
              <a:rPr lang="en-GB" sz="1400" dirty="0"/>
              <a:t>)</a:t>
            </a:r>
            <a:endParaRPr lang="en-GB" sz="1600" dirty="0"/>
          </a:p>
        </p:txBody>
      </p:sp>
      <p:cxnSp>
        <p:nvCxnSpPr>
          <p:cNvPr id="143" name="Straight Arrow Connector 142"/>
          <p:cNvCxnSpPr>
            <a:stCxn id="64" idx="1"/>
            <a:endCxn id="141" idx="3"/>
          </p:cNvCxnSpPr>
          <p:nvPr/>
        </p:nvCxnSpPr>
        <p:spPr>
          <a:xfrm flipH="1">
            <a:off x="3661410" y="2112258"/>
            <a:ext cx="708660" cy="491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1" idx="3"/>
            <a:endCxn id="65" idx="1"/>
          </p:cNvCxnSpPr>
          <p:nvPr/>
        </p:nvCxnSpPr>
        <p:spPr>
          <a:xfrm>
            <a:off x="3661410" y="2604016"/>
            <a:ext cx="708660" cy="462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8515350" y="5442968"/>
            <a:ext cx="3429000" cy="986800"/>
          </a:xfrm>
          <a:prstGeom prst="rect">
            <a:avLst/>
          </a:prstGeom>
          <a:noFill/>
        </p:spPr>
        <p:txBody>
          <a:bodyPr wrap="square" lIns="72000" tIns="36000" rIns="72000" bIns="36000" rtlCol="0" anchor="ctr" anchorCtr="0">
            <a:spAutoFit/>
          </a:bodyPr>
          <a:lstStyle/>
          <a:p>
            <a:pPr algn="ctr">
              <a:lnSpc>
                <a:spcPct val="99000"/>
              </a:lnSpc>
            </a:pPr>
            <a:r>
              <a:rPr lang="en-GB" sz="2000" dirty="0"/>
              <a:t>* There are several other minor/curation scripts not included here</a:t>
            </a:r>
          </a:p>
        </p:txBody>
      </p:sp>
    </p:spTree>
    <p:extLst>
      <p:ext uri="{BB962C8B-B14F-4D97-AF65-F5344CB8AC3E}">
        <p14:creationId xmlns:p14="http://schemas.microsoft.com/office/powerpoint/2010/main" val="3431791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processing data</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a:xfrm>
            <a:off x="287868" y="6371307"/>
            <a:ext cx="958851" cy="216000"/>
          </a:xfrm>
        </p:spPr>
        <p:txBody>
          <a:bodyPr/>
          <a:lstStyle/>
          <a:p>
            <a:r>
              <a:rPr lang="en-US" noProof="0"/>
              <a:t>24/10/2018</a:t>
            </a:r>
            <a:endParaRPr lang="en-GB" noProof="0" dirty="0"/>
          </a:p>
        </p:txBody>
      </p:sp>
      <p:sp>
        <p:nvSpPr>
          <p:cNvPr id="51" name="Rectangle 50"/>
          <p:cNvSpPr/>
          <p:nvPr/>
        </p:nvSpPr>
        <p:spPr>
          <a:xfrm>
            <a:off x="4842510" y="1314450"/>
            <a:ext cx="3451860" cy="449199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p:cNvSpPr txBox="1"/>
          <p:nvPr/>
        </p:nvSpPr>
        <p:spPr>
          <a:xfrm>
            <a:off x="5109210" y="1761232"/>
            <a:ext cx="2804160" cy="2000548"/>
          </a:xfrm>
          <a:prstGeom prst="rect">
            <a:avLst/>
          </a:prstGeom>
          <a:solidFill>
            <a:schemeClr val="bg1"/>
          </a:solidFill>
          <a:ln>
            <a:solidFill>
              <a:schemeClr val="accent1"/>
            </a:solidFill>
          </a:ln>
        </p:spPr>
        <p:txBody>
          <a:bodyPr wrap="square" rtlCol="0">
            <a:spAutoFit/>
          </a:bodyPr>
          <a:lstStyle/>
          <a:p>
            <a:r>
              <a:rPr lang="en-GB" sz="1600" dirty="0"/>
              <a:t>Monthly-Update yyyy-mm</a:t>
            </a:r>
          </a:p>
          <a:p>
            <a:r>
              <a:rPr lang="en-GB" sz="1200" dirty="0"/>
              <a:t>Consolidate daily stats for yyyy-mm into monthly stats and update Monthly Stats table</a:t>
            </a:r>
          </a:p>
          <a:p>
            <a:endParaRPr lang="en-GB" sz="1200" dirty="0"/>
          </a:p>
          <a:p>
            <a:r>
              <a:rPr lang="en-GB" sz="1200" dirty="0"/>
              <a:t>Consolidate daily stats for yyyy-mm into monthly summary stats and update Monthly Summary Stats table (for performance in UI)</a:t>
            </a:r>
          </a:p>
          <a:p>
            <a:endParaRPr lang="en-GB" sz="1200" dirty="0"/>
          </a:p>
        </p:txBody>
      </p:sp>
      <p:sp>
        <p:nvSpPr>
          <p:cNvPr id="53" name="Flowchart: Magnetic Disk 52"/>
          <p:cNvSpPr/>
          <p:nvPr/>
        </p:nvSpPr>
        <p:spPr>
          <a:xfrm>
            <a:off x="361950" y="2072640"/>
            <a:ext cx="3318510" cy="2179320"/>
          </a:xfrm>
          <a:prstGeom prst="flowChartMagneticDisk">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a:t>Daily Stats Tables</a:t>
            </a:r>
          </a:p>
          <a:p>
            <a:pPr algn="ctr"/>
            <a:r>
              <a:rPr lang="en-GB" dirty="0"/>
              <a:t>Monthly Stats Tables</a:t>
            </a:r>
          </a:p>
          <a:p>
            <a:pPr algn="ctr"/>
            <a:r>
              <a:rPr lang="en-GB" dirty="0"/>
              <a:t>Monthly Summary Stats Tables</a:t>
            </a:r>
          </a:p>
          <a:p>
            <a:pPr algn="ctr"/>
            <a:r>
              <a:rPr lang="en-GB" dirty="0"/>
              <a:t>ORCID Tables</a:t>
            </a:r>
          </a:p>
          <a:p>
            <a:pPr algn="ctr"/>
            <a:endParaRPr lang="en-GB" dirty="0"/>
          </a:p>
        </p:txBody>
      </p:sp>
      <p:sp>
        <p:nvSpPr>
          <p:cNvPr id="54" name="TextBox 53"/>
          <p:cNvSpPr txBox="1"/>
          <p:nvPr/>
        </p:nvSpPr>
        <p:spPr>
          <a:xfrm>
            <a:off x="1101090" y="2290048"/>
            <a:ext cx="1885324" cy="369332"/>
          </a:xfrm>
          <a:prstGeom prst="rect">
            <a:avLst/>
          </a:prstGeom>
          <a:noFill/>
        </p:spPr>
        <p:txBody>
          <a:bodyPr wrap="none" rtlCol="0">
            <a:spAutoFit/>
          </a:bodyPr>
          <a:lstStyle/>
          <a:p>
            <a:r>
              <a:rPr lang="en-GB" dirty="0"/>
              <a:t>IRUS-UK Database</a:t>
            </a:r>
          </a:p>
        </p:txBody>
      </p:sp>
      <p:sp>
        <p:nvSpPr>
          <p:cNvPr id="55" name="TextBox 54"/>
          <p:cNvSpPr txBox="1"/>
          <p:nvPr/>
        </p:nvSpPr>
        <p:spPr>
          <a:xfrm>
            <a:off x="5551170" y="1314450"/>
            <a:ext cx="2429319" cy="369332"/>
          </a:xfrm>
          <a:prstGeom prst="rect">
            <a:avLst/>
          </a:prstGeom>
          <a:noFill/>
        </p:spPr>
        <p:txBody>
          <a:bodyPr wrap="none" rtlCol="0">
            <a:spAutoFit/>
          </a:bodyPr>
          <a:lstStyle/>
          <a:p>
            <a:r>
              <a:rPr lang="en-GB" dirty="0"/>
              <a:t>Monthly Update Scripts</a:t>
            </a:r>
          </a:p>
        </p:txBody>
      </p:sp>
      <p:cxnSp>
        <p:nvCxnSpPr>
          <p:cNvPr id="67" name="Straight Arrow Connector 66"/>
          <p:cNvCxnSpPr>
            <a:stCxn id="53" idx="4"/>
            <a:endCxn id="52" idx="1"/>
          </p:cNvCxnSpPr>
          <p:nvPr/>
        </p:nvCxnSpPr>
        <p:spPr>
          <a:xfrm flipV="1">
            <a:off x="3680460" y="2761506"/>
            <a:ext cx="1428750" cy="400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90500" y="712470"/>
            <a:ext cx="2980560" cy="584775"/>
          </a:xfrm>
          <a:prstGeom prst="rect">
            <a:avLst/>
          </a:prstGeom>
          <a:noFill/>
        </p:spPr>
        <p:txBody>
          <a:bodyPr wrap="none" rtlCol="0">
            <a:spAutoFit/>
          </a:bodyPr>
          <a:lstStyle/>
          <a:p>
            <a:r>
              <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Monthly Update</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TextBox 93"/>
          <p:cNvSpPr txBox="1"/>
          <p:nvPr/>
        </p:nvSpPr>
        <p:spPr>
          <a:xfrm>
            <a:off x="5109210" y="3856732"/>
            <a:ext cx="2819400" cy="707886"/>
          </a:xfrm>
          <a:prstGeom prst="rect">
            <a:avLst/>
          </a:prstGeom>
          <a:solidFill>
            <a:schemeClr val="bg1"/>
          </a:solidFill>
          <a:ln>
            <a:solidFill>
              <a:schemeClr val="accent1"/>
            </a:solidFill>
          </a:ln>
        </p:spPr>
        <p:txBody>
          <a:bodyPr wrap="square" rtlCol="0">
            <a:spAutoFit/>
          </a:bodyPr>
          <a:lstStyle/>
          <a:p>
            <a:r>
              <a:rPr lang="en-GB" sz="1600" dirty="0" err="1"/>
              <a:t>GetRioxxORCIDs</a:t>
            </a:r>
            <a:endParaRPr lang="en-GB" sz="1600" dirty="0"/>
          </a:p>
          <a:p>
            <a:r>
              <a:rPr lang="en-GB" sz="1200" dirty="0"/>
              <a:t>Incremental* harvest of RIOXX metadata to retrieve ORCIDs</a:t>
            </a:r>
          </a:p>
        </p:txBody>
      </p:sp>
      <p:sp>
        <p:nvSpPr>
          <p:cNvPr id="95" name="TextBox 94"/>
          <p:cNvSpPr txBox="1"/>
          <p:nvPr/>
        </p:nvSpPr>
        <p:spPr>
          <a:xfrm>
            <a:off x="9041130" y="3350448"/>
            <a:ext cx="1600200" cy="646331"/>
          </a:xfrm>
          <a:prstGeom prst="rect">
            <a:avLst/>
          </a:prstGeom>
          <a:noFill/>
          <a:ln>
            <a:solidFill>
              <a:schemeClr val="accent1"/>
            </a:solidFill>
          </a:ln>
        </p:spPr>
        <p:txBody>
          <a:bodyPr wrap="square" rtlCol="0">
            <a:spAutoFit/>
          </a:bodyPr>
          <a:lstStyle/>
          <a:p>
            <a:r>
              <a:rPr lang="en-GB" dirty="0"/>
              <a:t>9 OAI-PMH interfaces</a:t>
            </a:r>
          </a:p>
        </p:txBody>
      </p:sp>
      <p:cxnSp>
        <p:nvCxnSpPr>
          <p:cNvPr id="96" name="Straight Arrow Connector 95"/>
          <p:cNvCxnSpPr>
            <a:stCxn id="94" idx="3"/>
            <a:endCxn id="95" idx="1"/>
          </p:cNvCxnSpPr>
          <p:nvPr/>
        </p:nvCxnSpPr>
        <p:spPr>
          <a:xfrm flipV="1">
            <a:off x="7928610" y="3673614"/>
            <a:ext cx="1112520" cy="5370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109210" y="4774942"/>
            <a:ext cx="2834640" cy="707886"/>
          </a:xfrm>
          <a:prstGeom prst="rect">
            <a:avLst/>
          </a:prstGeom>
          <a:solidFill>
            <a:schemeClr val="bg1"/>
          </a:solidFill>
          <a:ln>
            <a:solidFill>
              <a:schemeClr val="accent1"/>
            </a:solidFill>
          </a:ln>
        </p:spPr>
        <p:txBody>
          <a:bodyPr wrap="square" rtlCol="0">
            <a:spAutoFit/>
          </a:bodyPr>
          <a:lstStyle/>
          <a:p>
            <a:r>
              <a:rPr lang="en-GB" sz="1400" dirty="0" err="1"/>
              <a:t>Update_Author_Authority_Tables</a:t>
            </a:r>
            <a:r>
              <a:rPr lang="en-GB" sz="1600" dirty="0"/>
              <a:t> </a:t>
            </a:r>
            <a:r>
              <a:rPr lang="en-GB" sz="1200" dirty="0"/>
              <a:t>Harvest RIOXX metadata to retrieve ORCIDs</a:t>
            </a:r>
          </a:p>
        </p:txBody>
      </p:sp>
      <p:sp>
        <p:nvSpPr>
          <p:cNvPr id="98" name="Flowchart: Document 97"/>
          <p:cNvSpPr/>
          <p:nvPr/>
        </p:nvSpPr>
        <p:spPr>
          <a:xfrm>
            <a:off x="8644890" y="4470678"/>
            <a:ext cx="2948940" cy="4455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p:cNvSpPr txBox="1"/>
          <p:nvPr/>
        </p:nvSpPr>
        <p:spPr>
          <a:xfrm>
            <a:off x="8644890" y="4470678"/>
            <a:ext cx="2948940" cy="338554"/>
          </a:xfrm>
          <a:prstGeom prst="rect">
            <a:avLst/>
          </a:prstGeom>
          <a:noFill/>
        </p:spPr>
        <p:txBody>
          <a:bodyPr wrap="square" rtlCol="0">
            <a:spAutoFit/>
          </a:bodyPr>
          <a:lstStyle/>
          <a:p>
            <a:r>
              <a:rPr lang="en-GB" sz="1600" dirty="0"/>
              <a:t>New ORCIDs to ingest </a:t>
            </a:r>
            <a:r>
              <a:rPr lang="en-GB" sz="1400" dirty="0"/>
              <a:t>(</a:t>
            </a:r>
            <a:r>
              <a:rPr lang="en-GB" sz="1400" dirty="0" err="1"/>
              <a:t>textfiles</a:t>
            </a:r>
            <a:r>
              <a:rPr lang="en-GB" sz="1400" dirty="0"/>
              <a:t>)</a:t>
            </a:r>
            <a:endParaRPr lang="en-GB" sz="1600" dirty="0"/>
          </a:p>
        </p:txBody>
      </p:sp>
      <p:cxnSp>
        <p:nvCxnSpPr>
          <p:cNvPr id="100" name="Straight Arrow Connector 99"/>
          <p:cNvCxnSpPr>
            <a:stCxn id="94" idx="3"/>
            <a:endCxn id="99" idx="1"/>
          </p:cNvCxnSpPr>
          <p:nvPr/>
        </p:nvCxnSpPr>
        <p:spPr>
          <a:xfrm>
            <a:off x="7928610" y="4210675"/>
            <a:ext cx="716280" cy="429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1"/>
            <a:endCxn id="97" idx="3"/>
          </p:cNvCxnSpPr>
          <p:nvPr/>
        </p:nvCxnSpPr>
        <p:spPr>
          <a:xfrm flipH="1">
            <a:off x="7943850" y="4693444"/>
            <a:ext cx="701040" cy="435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53" idx="4"/>
            <a:endCxn id="97" idx="1"/>
          </p:cNvCxnSpPr>
          <p:nvPr/>
        </p:nvCxnSpPr>
        <p:spPr>
          <a:xfrm>
            <a:off x="3680460" y="3162300"/>
            <a:ext cx="1428750" cy="19665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01090" y="5128885"/>
            <a:ext cx="3293745" cy="986800"/>
          </a:xfrm>
          <a:prstGeom prst="rect">
            <a:avLst/>
          </a:prstGeom>
          <a:noFill/>
        </p:spPr>
        <p:txBody>
          <a:bodyPr wrap="square" lIns="72000" tIns="36000" rIns="72000" bIns="36000" rtlCol="0" anchor="ctr" anchorCtr="0">
            <a:spAutoFit/>
          </a:bodyPr>
          <a:lstStyle/>
          <a:p>
            <a:pPr>
              <a:lnSpc>
                <a:spcPct val="99000"/>
              </a:lnSpc>
            </a:pPr>
            <a:r>
              <a:rPr lang="en-GB" sz="2000" dirty="0"/>
              <a:t>* The first time we harvest ORCIDs from an IR we do a full harvest</a:t>
            </a:r>
          </a:p>
        </p:txBody>
      </p:sp>
    </p:spTree>
    <p:extLst>
      <p:ext uri="{BB962C8B-B14F-4D97-AF65-F5344CB8AC3E}">
        <p14:creationId xmlns:p14="http://schemas.microsoft.com/office/powerpoint/2010/main" val="170326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exposing statistics</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320040" y="777240"/>
            <a:ext cx="11584093" cy="5714999"/>
          </a:xfrm>
        </p:spPr>
        <p:txBody>
          <a:bodyPr>
            <a:normAutofit fontScale="25000" lnSpcReduction="20000"/>
          </a:bodyPr>
          <a:lstStyle/>
          <a:p>
            <a:r>
              <a:rPr lang="en-GB" sz="12800" dirty="0"/>
              <a:t>Web User Interface -The IRUS-UK portal</a:t>
            </a:r>
          </a:p>
          <a:p>
            <a:pPr lvl="1"/>
            <a:r>
              <a:rPr lang="en-GB" sz="9600" dirty="0"/>
              <a:t>Access currently behind Shibboleth authentication/authorisation</a:t>
            </a:r>
          </a:p>
          <a:p>
            <a:pPr lvl="1"/>
            <a:r>
              <a:rPr lang="en-GB" sz="9600" dirty="0"/>
              <a:t>Wide range of views – slicing and dicing stats from the IRUS-UK database</a:t>
            </a:r>
          </a:p>
          <a:p>
            <a:pPr lvl="1"/>
            <a:r>
              <a:rPr lang="en-GB" sz="9600" dirty="0"/>
              <a:t>Reports available for download as CSV/Excel spreadsheet files</a:t>
            </a:r>
          </a:p>
          <a:p>
            <a:pPr lvl="1"/>
            <a:r>
              <a:rPr lang="en-GB" sz="9600" dirty="0"/>
              <a:t>Altmetric donuts and Dimensions badges for individual items </a:t>
            </a:r>
            <a:r>
              <a:rPr lang="en-GB" sz="9600" dirty="0">
                <a:sym typeface="Wingdings" panose="05000000000000000000" pitchFamily="2" charset="2"/>
              </a:rPr>
              <a:t></a:t>
            </a:r>
          </a:p>
          <a:p>
            <a:pPr lvl="1"/>
            <a:r>
              <a:rPr lang="en-GB" sz="9600" dirty="0">
                <a:sym typeface="Wingdings" panose="05000000000000000000" pitchFamily="2" charset="2"/>
              </a:rPr>
              <a:t>Tableau Visualisations</a:t>
            </a:r>
            <a:endParaRPr lang="en-GB" sz="9600" dirty="0"/>
          </a:p>
          <a:p>
            <a:r>
              <a:rPr lang="en-GB" sz="12800" dirty="0"/>
              <a:t>SUSHI Lite API</a:t>
            </a:r>
          </a:p>
          <a:p>
            <a:pPr lvl="1"/>
            <a:r>
              <a:rPr lang="en-GB" sz="9600" dirty="0"/>
              <a:t>Based on developments undertaken by the NISO SUSHI Lite Technical Report Working Group (</a:t>
            </a:r>
            <a:r>
              <a:rPr lang="en-GB" sz="9600" dirty="0">
                <a:hlinkClick r:id="rId2"/>
              </a:rPr>
              <a:t>http://www.niso.org/workrooms/sushi/sushi_lite/</a:t>
            </a:r>
            <a:r>
              <a:rPr lang="en-GB" sz="9600" dirty="0"/>
              <a:t>)</a:t>
            </a:r>
          </a:p>
          <a:p>
            <a:pPr lvl="1"/>
            <a:r>
              <a:rPr lang="en-GB" sz="9600" dirty="0"/>
              <a:t>RESTful: uses standard HTTP GET returning JSON</a:t>
            </a:r>
          </a:p>
          <a:p>
            <a:pPr lvl="1"/>
            <a:r>
              <a:rPr lang="en-GB" sz="9600" dirty="0"/>
              <a:t>Allows machine to machine exchange of statistics</a:t>
            </a:r>
          </a:p>
          <a:p>
            <a:pPr lvl="2"/>
            <a:r>
              <a:rPr lang="en-GB" sz="8000" dirty="0"/>
              <a:t>Full COUNTER or COUNTER-like reports</a:t>
            </a:r>
          </a:p>
          <a:p>
            <a:pPr lvl="2"/>
            <a:r>
              <a:rPr lang="en-GB" sz="8000" dirty="0"/>
              <a:t>stats snippets which can be embedded into IR (and other) web pages</a:t>
            </a:r>
          </a:p>
          <a:p>
            <a:pPr lvl="2"/>
            <a:r>
              <a:rPr lang="en-GB" sz="8000" dirty="0"/>
              <a:t>Used by OpenAIRE and others</a:t>
            </a:r>
          </a:p>
          <a:p>
            <a:r>
              <a:rPr lang="en-GB" sz="12800" dirty="0"/>
              <a:t>Widgets – under development! Watch this space . . .</a:t>
            </a:r>
          </a:p>
        </p:txBody>
      </p:sp>
    </p:spTree>
    <p:extLst>
      <p:ext uri="{BB962C8B-B14F-4D97-AF65-F5344CB8AC3E}">
        <p14:creationId xmlns:p14="http://schemas.microsoft.com/office/powerpoint/2010/main" val="75368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601-7678-4DB5-A749-43AD20B6DBAC}"/>
              </a:ext>
            </a:extLst>
          </p:cNvPr>
          <p:cNvSpPr>
            <a:spLocks noGrp="1"/>
          </p:cNvSpPr>
          <p:nvPr>
            <p:ph type="title"/>
          </p:nvPr>
        </p:nvSpPr>
        <p:spPr/>
        <p:txBody>
          <a:bodyPr/>
          <a:lstStyle/>
          <a:p>
            <a:r>
              <a:rPr lang="en-GB" sz="2800" dirty="0"/>
              <a:t>IRUS-UK: into the future. . .</a:t>
            </a:r>
          </a:p>
        </p:txBody>
      </p:sp>
      <p:sp>
        <p:nvSpPr>
          <p:cNvPr id="4" name="Date Placeholder 3">
            <a:extLst>
              <a:ext uri="{FF2B5EF4-FFF2-40B4-BE49-F238E27FC236}">
                <a16:creationId xmlns:a16="http://schemas.microsoft.com/office/drawing/2014/main" id="{676C7740-1CE3-4809-8C5D-525387336AA0}"/>
              </a:ext>
            </a:extLst>
          </p:cNvPr>
          <p:cNvSpPr>
            <a:spLocks noGrp="1"/>
          </p:cNvSpPr>
          <p:nvPr>
            <p:ph type="dt" sz="half" idx="14"/>
          </p:nvPr>
        </p:nvSpPr>
        <p:spPr/>
        <p:txBody>
          <a:bodyPr/>
          <a:lstStyle/>
          <a:p>
            <a:r>
              <a:rPr lang="en-US" noProof="0"/>
              <a:t>24/10/2018</a:t>
            </a:r>
            <a:endParaRPr lang="en-GB" noProof="0" dirty="0"/>
          </a:p>
        </p:txBody>
      </p:sp>
      <p:sp>
        <p:nvSpPr>
          <p:cNvPr id="6"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857250"/>
            <a:ext cx="11616265" cy="5634989"/>
          </a:xfrm>
        </p:spPr>
        <p:txBody>
          <a:bodyPr>
            <a:normAutofit fontScale="47500" lnSpcReduction="20000"/>
          </a:bodyPr>
          <a:lstStyle/>
          <a:p>
            <a:r>
              <a:rPr lang="en-GB" sz="6400" dirty="0"/>
              <a:t>Our current service is based on release 4 of the COUNTER Code of Practice</a:t>
            </a:r>
          </a:p>
          <a:p>
            <a:r>
              <a:rPr lang="en-GB" sz="6400" dirty="0"/>
              <a:t>A new R5 COP comes into force next year</a:t>
            </a:r>
          </a:p>
          <a:p>
            <a:pPr lvl="1"/>
            <a:r>
              <a:rPr lang="en-GB" sz="5100" dirty="0"/>
              <a:t>R5 focuses on improving the clarity, consistency, and comparability of usage reporting</a:t>
            </a:r>
          </a:p>
          <a:p>
            <a:pPr lvl="1"/>
            <a:r>
              <a:rPr lang="en-GB" sz="5100" dirty="0"/>
              <a:t>R5 reduces the overall number of reports, replacing many of the special-purpose reports that are seldom used with a small number of flexible generic reports</a:t>
            </a:r>
          </a:p>
          <a:p>
            <a:pPr lvl="1"/>
            <a:r>
              <a:rPr lang="en-GB" sz="5100" dirty="0"/>
              <a:t>R5 adopts the latest SUSHI format, JSON (instead of SOAP/XML)</a:t>
            </a:r>
          </a:p>
          <a:p>
            <a:pPr lvl="1"/>
            <a:r>
              <a:rPr lang="en-GB" sz="5100" dirty="0">
                <a:hlinkClick r:id="rId2"/>
              </a:rPr>
              <a:t>https://www.projectcounter.org/code-of-practice-five-sections/abstract/</a:t>
            </a:r>
            <a:endParaRPr lang="en-GB" sz="5100" dirty="0"/>
          </a:p>
          <a:p>
            <a:r>
              <a:rPr lang="en-GB" sz="5900" dirty="0"/>
              <a:t>Over the next 6 months, we’ll be carrying out development work to transition IRUS-UK to R5</a:t>
            </a:r>
          </a:p>
          <a:p>
            <a:pPr lvl="1"/>
            <a:r>
              <a:rPr lang="en-GB" sz="5100" dirty="0"/>
              <a:t>Looking at amendments to the Tracker Protocol so we can count metadata views as well as file downloads</a:t>
            </a:r>
          </a:p>
          <a:p>
            <a:pPr lvl="1"/>
            <a:r>
              <a:rPr lang="en-GB" sz="5100" dirty="0"/>
              <a:t>Rewriting the ingest scripts to adhere to R5 processing rules</a:t>
            </a:r>
          </a:p>
          <a:p>
            <a:pPr lvl="1"/>
            <a:r>
              <a:rPr lang="en-GB" sz="5100" dirty="0"/>
              <a:t>Redeveloping the UI</a:t>
            </a:r>
          </a:p>
          <a:p>
            <a:pPr lvl="1"/>
            <a:r>
              <a:rPr lang="en-GB" sz="5100" dirty="0"/>
              <a:t>Adding COUNTER SUSHI API support</a:t>
            </a:r>
          </a:p>
          <a:p>
            <a:pPr lvl="1"/>
            <a:endParaRPr lang="en-GB" sz="5400" dirty="0"/>
          </a:p>
          <a:p>
            <a:endParaRPr lang="en-GB" sz="5100" dirty="0"/>
          </a:p>
          <a:p>
            <a:endParaRPr lang="en-GB" sz="6900" dirty="0"/>
          </a:p>
          <a:p>
            <a:endParaRPr lang="en-GB" sz="9800" dirty="0"/>
          </a:p>
        </p:txBody>
      </p:sp>
    </p:spTree>
    <p:extLst>
      <p:ext uri="{BB962C8B-B14F-4D97-AF65-F5344CB8AC3E}">
        <p14:creationId xmlns:p14="http://schemas.microsoft.com/office/powerpoint/2010/main" val="140570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Contact us</a:t>
            </a:r>
          </a:p>
        </p:txBody>
      </p:sp>
      <p:sp>
        <p:nvSpPr>
          <p:cNvPr id="3" name="Text Placeholder 2"/>
          <p:cNvSpPr>
            <a:spLocks noGrp="1"/>
          </p:cNvSpPr>
          <p:nvPr>
            <p:ph type="body" sz="quarter" idx="14"/>
          </p:nvPr>
        </p:nvSpPr>
        <p:spPr/>
        <p:txBody>
          <a:bodyPr/>
          <a:lstStyle/>
          <a:p>
            <a:r>
              <a:rPr lang="en-GB" dirty="0"/>
              <a:t>IRUS team</a:t>
            </a:r>
          </a:p>
        </p:txBody>
      </p:sp>
      <p:sp>
        <p:nvSpPr>
          <p:cNvPr id="4" name="Text Placeholder 3"/>
          <p:cNvSpPr>
            <a:spLocks noGrp="1"/>
          </p:cNvSpPr>
          <p:nvPr>
            <p:ph type="body" sz="quarter" idx="15"/>
          </p:nvPr>
        </p:nvSpPr>
        <p:spPr>
          <a:xfrm>
            <a:off x="3362322" y="4358706"/>
            <a:ext cx="5172076" cy="332399"/>
          </a:xfrm>
        </p:spPr>
        <p:txBody>
          <a:bodyPr/>
          <a:lstStyle/>
          <a:p>
            <a:r>
              <a:rPr lang="en-GB" sz="1800" dirty="0"/>
              <a:t>Mention IRUS in subject line</a:t>
            </a:r>
          </a:p>
          <a:p>
            <a:r>
              <a:rPr lang="en-GB" sz="2200" dirty="0"/>
              <a:t>Twitter: @IRUSNEWS</a:t>
            </a:r>
          </a:p>
        </p:txBody>
      </p:sp>
      <p:sp>
        <p:nvSpPr>
          <p:cNvPr id="5" name="Text Placeholder 4"/>
          <p:cNvSpPr>
            <a:spLocks noGrp="1"/>
          </p:cNvSpPr>
          <p:nvPr>
            <p:ph type="body" sz="quarter" idx="16"/>
          </p:nvPr>
        </p:nvSpPr>
        <p:spPr>
          <a:xfrm>
            <a:off x="3362323" y="3524366"/>
            <a:ext cx="5172076" cy="332399"/>
          </a:xfrm>
        </p:spPr>
        <p:txBody>
          <a:bodyPr/>
          <a:lstStyle/>
          <a:p>
            <a:r>
              <a:rPr lang="en-GB" sz="2200" dirty="0"/>
              <a:t>Email central helpdesk:</a:t>
            </a:r>
          </a:p>
        </p:txBody>
      </p:sp>
      <p:sp>
        <p:nvSpPr>
          <p:cNvPr id="6" name="Text Placeholder 5"/>
          <p:cNvSpPr>
            <a:spLocks noGrp="1"/>
          </p:cNvSpPr>
          <p:nvPr>
            <p:ph type="body" sz="quarter" idx="17"/>
          </p:nvPr>
        </p:nvSpPr>
        <p:spPr>
          <a:xfrm>
            <a:off x="3362323" y="3872279"/>
            <a:ext cx="5172076" cy="332399"/>
          </a:xfrm>
        </p:spPr>
        <p:txBody>
          <a:bodyPr/>
          <a:lstStyle/>
          <a:p>
            <a:r>
              <a:rPr lang="en-GB" sz="2000" dirty="0"/>
              <a:t>help@jisc.ac.uk</a:t>
            </a:r>
          </a:p>
        </p:txBody>
      </p:sp>
      <p:sp>
        <p:nvSpPr>
          <p:cNvPr id="7" name="Date Placeholder 6"/>
          <p:cNvSpPr>
            <a:spLocks noGrp="1"/>
          </p:cNvSpPr>
          <p:nvPr>
            <p:ph type="dt" sz="half" idx="18"/>
          </p:nvPr>
        </p:nvSpPr>
        <p:spPr/>
        <p:txBody>
          <a:bodyPr/>
          <a:lstStyle/>
          <a:p>
            <a:pPr defTabSz="914377" fontAlgn="base">
              <a:spcBef>
                <a:spcPct val="0"/>
              </a:spcBef>
              <a:spcAft>
                <a:spcPct val="0"/>
              </a:spcAft>
            </a:pPr>
            <a:r>
              <a:rPr lang="en-US" altLang="en-US">
                <a:latin typeface="Corbel" panose="020B0503020204020204" pitchFamily="34" charset="0"/>
                <a:ea typeface="MS PGothic" panose="020B0600070205080204" pitchFamily="34" charset="-128"/>
              </a:rPr>
              <a:t>24/10/2018</a:t>
            </a:r>
            <a:endParaRPr lang="en-GB" altLang="en-US">
              <a:latin typeface="Corbel" panose="020B0503020204020204" pitchFamily="34" charset="0"/>
              <a:ea typeface="MS PGothic" panose="020B0600070205080204" pitchFamily="34" charset="-128"/>
            </a:endParaRPr>
          </a:p>
        </p:txBody>
      </p:sp>
    </p:spTree>
    <p:extLst>
      <p:ext uri="{BB962C8B-B14F-4D97-AF65-F5344CB8AC3E}">
        <p14:creationId xmlns:p14="http://schemas.microsoft.com/office/powerpoint/2010/main" val="3882716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Any questions?</a:t>
            </a:r>
          </a:p>
        </p:txBody>
      </p:sp>
      <p:sp>
        <p:nvSpPr>
          <p:cNvPr id="3" name="Date Placeholder 2"/>
          <p:cNvSpPr>
            <a:spLocks noGrp="1"/>
          </p:cNvSpPr>
          <p:nvPr>
            <p:ph type="dt" sz="half" idx="10"/>
          </p:nvPr>
        </p:nvSpPr>
        <p:spPr/>
        <p:txBody>
          <a:bodyPr/>
          <a:lstStyle/>
          <a:p>
            <a:pPr defTabSz="914377" fontAlgn="base">
              <a:spcBef>
                <a:spcPct val="0"/>
              </a:spcBef>
              <a:spcAft>
                <a:spcPct val="0"/>
              </a:spcAft>
            </a:pPr>
            <a:r>
              <a:rPr lang="en-US" altLang="en-US">
                <a:latin typeface="Corbel" panose="020B0503020204020204" pitchFamily="34" charset="0"/>
                <a:ea typeface="MS PGothic" panose="020B0600070205080204" pitchFamily="34" charset="-128"/>
              </a:rPr>
              <a:t>24/10/2018</a:t>
            </a:r>
            <a:endParaRPr lang="en-GB" altLang="en-US">
              <a:latin typeface="Corbel" panose="020B0503020204020204" pitchFamily="34" charset="0"/>
              <a:ea typeface="MS PGothic" panose="020B0600070205080204" pitchFamily="34" charset="-128"/>
            </a:endParaRPr>
          </a:p>
        </p:txBody>
      </p:sp>
    </p:spTree>
    <p:extLst>
      <p:ext uri="{BB962C8B-B14F-4D97-AF65-F5344CB8AC3E}">
        <p14:creationId xmlns:p14="http://schemas.microsoft.com/office/powerpoint/2010/main" val="207167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4567" y="4533900"/>
            <a:ext cx="10149069" cy="517064"/>
          </a:xfrm>
        </p:spPr>
        <p:txBody>
          <a:bodyPr/>
          <a:lstStyle/>
          <a:p>
            <a:r>
              <a:rPr lang="en-GB" dirty="0"/>
              <a:t>IRUS-UK: the technical aspects</a:t>
            </a:r>
          </a:p>
        </p:txBody>
      </p:sp>
      <p:sp>
        <p:nvSpPr>
          <p:cNvPr id="3" name="Text Placeholder 2"/>
          <p:cNvSpPr>
            <a:spLocks noGrp="1"/>
          </p:cNvSpPr>
          <p:nvPr>
            <p:ph type="body" sz="quarter" idx="13"/>
          </p:nvPr>
        </p:nvSpPr>
        <p:spPr>
          <a:xfrm>
            <a:off x="1906453" y="5163866"/>
            <a:ext cx="8832851" cy="258532"/>
          </a:xfrm>
        </p:spPr>
        <p:txBody>
          <a:bodyPr/>
          <a:lstStyle/>
          <a:p>
            <a:r>
              <a:rPr lang="en-GB" dirty="0"/>
              <a:t>Paul Needham and Hilary Jones</a:t>
            </a:r>
          </a:p>
        </p:txBody>
      </p:sp>
      <p:sp>
        <p:nvSpPr>
          <p:cNvPr id="5" name="Date Placeholder 4"/>
          <p:cNvSpPr>
            <a:spLocks noGrp="1"/>
          </p:cNvSpPr>
          <p:nvPr>
            <p:ph type="dt" sz="half" idx="16"/>
          </p:nvPr>
        </p:nvSpPr>
        <p:spPr>
          <a:xfrm>
            <a:off x="302684" y="4718052"/>
            <a:ext cx="1041400" cy="332913"/>
          </a:xfrm>
        </p:spPr>
        <p:txBody>
          <a:bodyPr/>
          <a:lstStyle/>
          <a:p>
            <a:pPr defTabSz="914377" fontAlgn="base">
              <a:spcBef>
                <a:spcPct val="0"/>
              </a:spcBef>
              <a:spcAft>
                <a:spcPct val="0"/>
              </a:spcAft>
            </a:pPr>
            <a:r>
              <a:rPr lang="en-US" altLang="en-US">
                <a:solidFill>
                  <a:srgbClr val="FFFFFF"/>
                </a:solidFill>
                <a:latin typeface="Corbel" panose="020B0503020204020204" pitchFamily="34" charset="0"/>
                <a:ea typeface="MS PGothic" panose="020B0600070205080204" pitchFamily="34" charset="-128"/>
              </a:rPr>
              <a:t>24/10/2018</a:t>
            </a:r>
            <a:endParaRPr lang="en-GB" altLang="en-US" dirty="0">
              <a:solidFill>
                <a:srgbClr val="FFFFFF"/>
              </a:solidFill>
              <a:latin typeface="Corbel" panose="020B0503020204020204" pitchFamily="34" charset="0"/>
              <a:ea typeface="MS PGothic" panose="020B0600070205080204" pitchFamily="34" charset="-128"/>
            </a:endParaRPr>
          </a:p>
        </p:txBody>
      </p:sp>
      <p:pic>
        <p:nvPicPr>
          <p:cNvPr id="6" name="Picture 5">
            <a:extLst>
              <a:ext uri="{FF2B5EF4-FFF2-40B4-BE49-F238E27FC236}">
                <a16:creationId xmlns:a16="http://schemas.microsoft.com/office/drawing/2014/main" id="{918C972B-1824-4F86-A132-EF8945AFB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751" y="1332411"/>
            <a:ext cx="6758831" cy="2291746"/>
          </a:xfrm>
          <a:prstGeom prst="rect">
            <a:avLst/>
          </a:prstGeom>
        </p:spPr>
      </p:pic>
    </p:spTree>
    <p:extLst>
      <p:ext uri="{BB962C8B-B14F-4D97-AF65-F5344CB8AC3E}">
        <p14:creationId xmlns:p14="http://schemas.microsoft.com/office/powerpoint/2010/main" val="110544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6C8D-EA7C-49B1-B11C-2463D7F423C6}"/>
              </a:ext>
            </a:extLst>
          </p:cNvPr>
          <p:cNvSpPr>
            <a:spLocks noGrp="1"/>
          </p:cNvSpPr>
          <p:nvPr>
            <p:ph type="title"/>
          </p:nvPr>
        </p:nvSpPr>
        <p:spPr/>
        <p:txBody>
          <a:bodyPr/>
          <a:lstStyle/>
          <a:p>
            <a:r>
              <a:rPr lang="en-GB" sz="3600" dirty="0"/>
              <a:t>Introduction</a:t>
            </a:r>
          </a:p>
        </p:txBody>
      </p:sp>
      <p:sp>
        <p:nvSpPr>
          <p:cNvPr id="3" name="Content Placeholder 2">
            <a:extLst>
              <a:ext uri="{FF2B5EF4-FFF2-40B4-BE49-F238E27FC236}">
                <a16:creationId xmlns:a16="http://schemas.microsoft.com/office/drawing/2014/main" id="{60311440-0671-41AA-BD8F-30C2AED41938}"/>
              </a:ext>
            </a:extLst>
          </p:cNvPr>
          <p:cNvSpPr>
            <a:spLocks noGrp="1"/>
          </p:cNvSpPr>
          <p:nvPr>
            <p:ph sz="quarter" idx="13"/>
          </p:nvPr>
        </p:nvSpPr>
        <p:spPr>
          <a:xfrm>
            <a:off x="366525" y="1341743"/>
            <a:ext cx="3588255" cy="4953259"/>
          </a:xfrm>
        </p:spPr>
        <p:txBody>
          <a:bodyPr/>
          <a:lstStyle/>
          <a:p>
            <a:r>
              <a:rPr lang="en-GB" sz="2000" dirty="0"/>
              <a:t>IRUS-UK is a national aggregation service, enabling UK IRs to share and expose usage statistics at the individual item level, based on a global standard – COUNTER</a:t>
            </a:r>
          </a:p>
          <a:p>
            <a:r>
              <a:rPr lang="en-GB" sz="2000" dirty="0"/>
              <a:t>Collects raw download data from UK IRs for all item types</a:t>
            </a:r>
          </a:p>
          <a:p>
            <a:r>
              <a:rPr lang="en-GB" sz="2000" dirty="0"/>
              <a:t>Processes those raw data into COUNTER-conformant statistics</a:t>
            </a:r>
          </a:p>
          <a:p>
            <a:r>
              <a:rPr lang="en-GB" sz="2000" dirty="0"/>
              <a:t>We have a growing number of participating repositories – currently 146 </a:t>
            </a:r>
          </a:p>
          <a:p>
            <a:endParaRPr lang="en-GB" sz="2400" dirty="0"/>
          </a:p>
          <a:p>
            <a:endParaRPr lang="en-GB" sz="2400" dirty="0"/>
          </a:p>
        </p:txBody>
      </p:sp>
      <p:sp>
        <p:nvSpPr>
          <p:cNvPr id="5" name="Date Placeholder 4">
            <a:extLst>
              <a:ext uri="{FF2B5EF4-FFF2-40B4-BE49-F238E27FC236}">
                <a16:creationId xmlns:a16="http://schemas.microsoft.com/office/drawing/2014/main" id="{8AB966BE-113B-42B7-BA66-708361724F28}"/>
              </a:ext>
            </a:extLst>
          </p:cNvPr>
          <p:cNvSpPr>
            <a:spLocks noGrp="1"/>
          </p:cNvSpPr>
          <p:nvPr>
            <p:ph type="dt" sz="half" idx="15"/>
          </p:nvPr>
        </p:nvSpPr>
        <p:spPr/>
        <p:txBody>
          <a:bodyPr/>
          <a:lstStyle/>
          <a:p>
            <a:r>
              <a:rPr lang="en-US" dirty="0"/>
              <a:t>24/10/2018</a:t>
            </a:r>
            <a:endParaRPr lang="en-GB" noProof="0" dirty="0"/>
          </a:p>
        </p:txBody>
      </p:sp>
      <p:pic>
        <p:nvPicPr>
          <p:cNvPr id="1026" name="Picture 2" descr="IRUS-UK Growth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079" y="1418518"/>
            <a:ext cx="7767955" cy="431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6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36455" y="208770"/>
            <a:ext cx="10601996" cy="613925"/>
          </a:xfrm>
        </p:spPr>
        <p:txBody>
          <a:bodyPr anchor="t"/>
          <a:lstStyle/>
          <a:p>
            <a:pPr algn="r"/>
            <a:r>
              <a:rPr lang="en-GB" altLang="en-US" sz="2800" dirty="0"/>
              <a:t>Who is responsible for IRUS-UK?</a:t>
            </a:r>
          </a:p>
        </p:txBody>
      </p:sp>
      <p:grpSp>
        <p:nvGrpSpPr>
          <p:cNvPr id="42" name="Group 41"/>
          <p:cNvGrpSpPr/>
          <p:nvPr/>
        </p:nvGrpSpPr>
        <p:grpSpPr>
          <a:xfrm>
            <a:off x="2070431" y="1738026"/>
            <a:ext cx="1034924" cy="203069"/>
            <a:chOff x="1438761" y="1334619"/>
            <a:chExt cx="776193" cy="152301"/>
          </a:xfrm>
        </p:grpSpPr>
        <p:grpSp>
          <p:nvGrpSpPr>
            <p:cNvPr id="39" name="Group 38"/>
            <p:cNvGrpSpPr/>
            <p:nvPr/>
          </p:nvGrpSpPr>
          <p:grpSpPr>
            <a:xfrm>
              <a:off x="1438761" y="1343738"/>
              <a:ext cx="133350" cy="133350"/>
              <a:chOff x="1018300" y="3305175"/>
              <a:chExt cx="133350" cy="133350"/>
            </a:xfrm>
          </p:grpSpPr>
          <p:sp>
            <p:nvSpPr>
              <p:cNvPr id="40" name="Oval 39"/>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41" name="Oval 40"/>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1" name="TextBox 10"/>
            <p:cNvSpPr txBox="1"/>
            <p:nvPr/>
          </p:nvSpPr>
          <p:spPr>
            <a:xfrm>
              <a:off x="1634266" y="1334619"/>
              <a:ext cx="580688"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Submission</a:t>
              </a:r>
            </a:p>
          </p:txBody>
        </p:sp>
      </p:grpSp>
      <p:grpSp>
        <p:nvGrpSpPr>
          <p:cNvPr id="44" name="Group 43"/>
          <p:cNvGrpSpPr/>
          <p:nvPr/>
        </p:nvGrpSpPr>
        <p:grpSpPr>
          <a:xfrm>
            <a:off x="4727422" y="1741200"/>
            <a:ext cx="1046787" cy="203069"/>
            <a:chOff x="1438761" y="1334619"/>
            <a:chExt cx="785090" cy="152301"/>
          </a:xfrm>
        </p:grpSpPr>
        <p:grpSp>
          <p:nvGrpSpPr>
            <p:cNvPr id="45" name="Group 44"/>
            <p:cNvGrpSpPr/>
            <p:nvPr/>
          </p:nvGrpSpPr>
          <p:grpSpPr>
            <a:xfrm>
              <a:off x="1438761" y="1343738"/>
              <a:ext cx="133350" cy="133350"/>
              <a:chOff x="1018300" y="3305175"/>
              <a:chExt cx="133350" cy="133350"/>
            </a:xfrm>
          </p:grpSpPr>
          <p:sp>
            <p:nvSpPr>
              <p:cNvPr id="47" name="Oval 4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48" name="Oval 4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46" name="TextBox 45"/>
            <p:cNvSpPr txBox="1"/>
            <p:nvPr/>
          </p:nvSpPr>
          <p:spPr>
            <a:xfrm>
              <a:off x="1634266" y="1334619"/>
              <a:ext cx="589585"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Acceptance</a:t>
              </a:r>
            </a:p>
          </p:txBody>
        </p:sp>
      </p:grpSp>
      <p:grpSp>
        <p:nvGrpSpPr>
          <p:cNvPr id="49" name="Group 48"/>
          <p:cNvGrpSpPr/>
          <p:nvPr/>
        </p:nvGrpSpPr>
        <p:grpSpPr>
          <a:xfrm>
            <a:off x="7400443" y="1744376"/>
            <a:ext cx="1026012" cy="203069"/>
            <a:chOff x="1438761" y="1334619"/>
            <a:chExt cx="769509" cy="152301"/>
          </a:xfrm>
        </p:grpSpPr>
        <p:grpSp>
          <p:nvGrpSpPr>
            <p:cNvPr id="50" name="Group 49"/>
            <p:cNvGrpSpPr/>
            <p:nvPr/>
          </p:nvGrpSpPr>
          <p:grpSpPr>
            <a:xfrm>
              <a:off x="1438761" y="1343738"/>
              <a:ext cx="133350" cy="133350"/>
              <a:chOff x="1018300" y="3305175"/>
              <a:chExt cx="133350" cy="133350"/>
            </a:xfrm>
          </p:grpSpPr>
          <p:sp>
            <p:nvSpPr>
              <p:cNvPr id="52" name="Oval 5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53" name="Oval 5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51" name="TextBox 50"/>
            <p:cNvSpPr txBox="1"/>
            <p:nvPr/>
          </p:nvSpPr>
          <p:spPr>
            <a:xfrm>
              <a:off x="1634266" y="1334619"/>
              <a:ext cx="574004"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Publication</a:t>
              </a:r>
            </a:p>
          </p:txBody>
        </p:sp>
      </p:grpSp>
      <p:grpSp>
        <p:nvGrpSpPr>
          <p:cNvPr id="54" name="Group 53"/>
          <p:cNvGrpSpPr/>
          <p:nvPr/>
        </p:nvGrpSpPr>
        <p:grpSpPr>
          <a:xfrm>
            <a:off x="10318188" y="1738026"/>
            <a:ext cx="517153" cy="203069"/>
            <a:chOff x="1438761" y="1334619"/>
            <a:chExt cx="387864" cy="152301"/>
          </a:xfrm>
        </p:grpSpPr>
        <p:grpSp>
          <p:nvGrpSpPr>
            <p:cNvPr id="55" name="Group 54"/>
            <p:cNvGrpSpPr/>
            <p:nvPr/>
          </p:nvGrpSpPr>
          <p:grpSpPr>
            <a:xfrm>
              <a:off x="1438761" y="1343738"/>
              <a:ext cx="133350" cy="133350"/>
              <a:chOff x="1018300" y="3305175"/>
              <a:chExt cx="133350" cy="133350"/>
            </a:xfrm>
          </p:grpSpPr>
          <p:sp>
            <p:nvSpPr>
              <p:cNvPr id="57" name="Oval 5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58" name="Oval 5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56" name="TextBox 55"/>
            <p:cNvSpPr txBox="1"/>
            <p:nvPr/>
          </p:nvSpPr>
          <p:spPr>
            <a:xfrm>
              <a:off x="1634266" y="1334619"/>
              <a:ext cx="192359"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Use</a:t>
              </a:r>
            </a:p>
          </p:txBody>
        </p:sp>
      </p:grpSp>
      <p:grpSp>
        <p:nvGrpSpPr>
          <p:cNvPr id="3" name="Group 2"/>
          <p:cNvGrpSpPr/>
          <p:nvPr/>
        </p:nvGrpSpPr>
        <p:grpSpPr>
          <a:xfrm>
            <a:off x="1410023" y="4637106"/>
            <a:ext cx="1020671" cy="406138"/>
            <a:chOff x="1203695" y="691083"/>
            <a:chExt cx="765503" cy="304603"/>
          </a:xfrm>
        </p:grpSpPr>
        <p:grpSp>
          <p:nvGrpSpPr>
            <p:cNvPr id="62" name="Group 61"/>
            <p:cNvGrpSpPr/>
            <p:nvPr/>
          </p:nvGrpSpPr>
          <p:grpSpPr>
            <a:xfrm>
              <a:off x="1203695" y="780401"/>
              <a:ext cx="125964" cy="125963"/>
              <a:chOff x="1018300" y="3305175"/>
              <a:chExt cx="133350" cy="133350"/>
            </a:xfrm>
          </p:grpSpPr>
          <p:sp>
            <p:nvSpPr>
              <p:cNvPr id="63" name="Oval 62"/>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64" name="Oval 63"/>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2" name="TextBox 1"/>
            <p:cNvSpPr txBox="1"/>
            <p:nvPr/>
          </p:nvSpPr>
          <p:spPr>
            <a:xfrm>
              <a:off x="1380932" y="691083"/>
              <a:ext cx="58826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SHERPA JULIET</a:t>
              </a:r>
            </a:p>
          </p:txBody>
        </p:sp>
      </p:grpSp>
      <p:grpSp>
        <p:nvGrpSpPr>
          <p:cNvPr id="60" name="Group 59"/>
          <p:cNvGrpSpPr/>
          <p:nvPr/>
        </p:nvGrpSpPr>
        <p:grpSpPr>
          <a:xfrm>
            <a:off x="1410023" y="3861630"/>
            <a:ext cx="1020671" cy="406138"/>
            <a:chOff x="1203695" y="691083"/>
            <a:chExt cx="765503" cy="304603"/>
          </a:xfrm>
        </p:grpSpPr>
        <p:grpSp>
          <p:nvGrpSpPr>
            <p:cNvPr id="61" name="Group 60"/>
            <p:cNvGrpSpPr/>
            <p:nvPr/>
          </p:nvGrpSpPr>
          <p:grpSpPr>
            <a:xfrm>
              <a:off x="1203695" y="780401"/>
              <a:ext cx="125964" cy="125963"/>
              <a:chOff x="1018300" y="3305175"/>
              <a:chExt cx="133350" cy="133350"/>
            </a:xfrm>
          </p:grpSpPr>
          <p:sp>
            <p:nvSpPr>
              <p:cNvPr id="67" name="Oval 6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68" name="Oval 6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66" name="TextBox 65"/>
            <p:cNvSpPr txBox="1"/>
            <p:nvPr/>
          </p:nvSpPr>
          <p:spPr>
            <a:xfrm>
              <a:off x="1380932" y="691083"/>
              <a:ext cx="58826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SHERPA </a:t>
              </a:r>
              <a:r>
                <a:rPr lang="en-GB" sz="1333" dirty="0" err="1">
                  <a:solidFill>
                    <a:srgbClr val="2C3841"/>
                  </a:solidFill>
                  <a:latin typeface="Corbel"/>
                </a:rPr>
                <a:t>RoMEO</a:t>
              </a:r>
              <a:endParaRPr lang="en-GB" sz="1333" dirty="0">
                <a:solidFill>
                  <a:srgbClr val="2C3841"/>
                </a:solidFill>
                <a:latin typeface="Corbel"/>
              </a:endParaRPr>
            </a:p>
          </p:txBody>
        </p:sp>
      </p:grpSp>
      <p:grpSp>
        <p:nvGrpSpPr>
          <p:cNvPr id="69" name="Group 68"/>
          <p:cNvGrpSpPr/>
          <p:nvPr/>
        </p:nvGrpSpPr>
        <p:grpSpPr>
          <a:xfrm>
            <a:off x="2807542" y="4632954"/>
            <a:ext cx="1115465" cy="406137"/>
            <a:chOff x="1203695" y="691081"/>
            <a:chExt cx="836599" cy="304603"/>
          </a:xfrm>
        </p:grpSpPr>
        <p:grpSp>
          <p:nvGrpSpPr>
            <p:cNvPr id="70" name="Group 69"/>
            <p:cNvGrpSpPr/>
            <p:nvPr/>
          </p:nvGrpSpPr>
          <p:grpSpPr>
            <a:xfrm>
              <a:off x="1203695" y="780401"/>
              <a:ext cx="125964" cy="125963"/>
              <a:chOff x="1018300" y="3305175"/>
              <a:chExt cx="133350" cy="133350"/>
            </a:xfrm>
          </p:grpSpPr>
          <p:sp>
            <p:nvSpPr>
              <p:cNvPr id="72" name="Oval 7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73" name="Oval 7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71" name="TextBox 70"/>
            <p:cNvSpPr txBox="1"/>
            <p:nvPr/>
          </p:nvSpPr>
          <p:spPr>
            <a:xfrm>
              <a:off x="1380932" y="691081"/>
              <a:ext cx="659362" cy="304603"/>
            </a:xfrm>
            <a:prstGeom prst="rect">
              <a:avLst/>
            </a:prstGeom>
            <a:noFill/>
          </p:spPr>
          <p:txBody>
            <a:bodyPr wrap="square" lIns="0" tIns="0" rIns="0" bIns="0" rtlCol="0" anchor="ctr" anchorCtr="0">
              <a:spAutoFit/>
            </a:bodyPr>
            <a:lstStyle/>
            <a:p>
              <a:pPr defTabSz="914377">
                <a:lnSpc>
                  <a:spcPct val="99000"/>
                </a:lnSpc>
              </a:pPr>
              <a:r>
                <a:rPr lang="en-GB" sz="1333">
                  <a:solidFill>
                    <a:srgbClr val="2C3841"/>
                  </a:solidFill>
                  <a:latin typeface="Corbel"/>
                </a:rPr>
                <a:t>SHERPA REF</a:t>
              </a:r>
              <a:endParaRPr lang="en-GB" sz="1333" baseline="30000" dirty="0">
                <a:solidFill>
                  <a:srgbClr val="2C3841"/>
                </a:solidFill>
                <a:latin typeface="Corbel"/>
              </a:endParaRPr>
            </a:p>
          </p:txBody>
        </p:sp>
      </p:grpSp>
      <p:grpSp>
        <p:nvGrpSpPr>
          <p:cNvPr id="74" name="Group 73"/>
          <p:cNvGrpSpPr/>
          <p:nvPr/>
        </p:nvGrpSpPr>
        <p:grpSpPr>
          <a:xfrm>
            <a:off x="2807542" y="3861630"/>
            <a:ext cx="1020671" cy="406137"/>
            <a:chOff x="1203695" y="691082"/>
            <a:chExt cx="765503" cy="304603"/>
          </a:xfrm>
        </p:grpSpPr>
        <p:grpSp>
          <p:nvGrpSpPr>
            <p:cNvPr id="75" name="Group 74"/>
            <p:cNvGrpSpPr/>
            <p:nvPr/>
          </p:nvGrpSpPr>
          <p:grpSpPr>
            <a:xfrm>
              <a:off x="1203695" y="780401"/>
              <a:ext cx="125964" cy="125963"/>
              <a:chOff x="1018300" y="3305175"/>
              <a:chExt cx="133350" cy="133350"/>
            </a:xfrm>
          </p:grpSpPr>
          <p:sp>
            <p:nvSpPr>
              <p:cNvPr id="77" name="Oval 7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78" name="Oval 7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76" name="TextBox 75"/>
            <p:cNvSpPr txBox="1"/>
            <p:nvPr/>
          </p:nvSpPr>
          <p:spPr>
            <a:xfrm>
              <a:off x="1380932" y="691082"/>
              <a:ext cx="58826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SHERPA Fact</a:t>
              </a:r>
            </a:p>
          </p:txBody>
        </p:sp>
      </p:grpSp>
      <p:grpSp>
        <p:nvGrpSpPr>
          <p:cNvPr id="79" name="Group 78"/>
          <p:cNvGrpSpPr/>
          <p:nvPr/>
        </p:nvGrpSpPr>
        <p:grpSpPr>
          <a:xfrm>
            <a:off x="4304589" y="3861626"/>
            <a:ext cx="1028377" cy="406137"/>
            <a:chOff x="1203695" y="691082"/>
            <a:chExt cx="771283" cy="304603"/>
          </a:xfrm>
        </p:grpSpPr>
        <p:grpSp>
          <p:nvGrpSpPr>
            <p:cNvPr id="80" name="Group 79"/>
            <p:cNvGrpSpPr/>
            <p:nvPr/>
          </p:nvGrpSpPr>
          <p:grpSpPr>
            <a:xfrm>
              <a:off x="1203695" y="780401"/>
              <a:ext cx="125964" cy="125963"/>
              <a:chOff x="1018300" y="3305175"/>
              <a:chExt cx="133350" cy="133350"/>
            </a:xfrm>
          </p:grpSpPr>
          <p:sp>
            <p:nvSpPr>
              <p:cNvPr id="82" name="Oval 8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83" name="Oval 8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81" name="TextBox 80"/>
            <p:cNvSpPr txBox="1"/>
            <p:nvPr/>
          </p:nvSpPr>
          <p:spPr>
            <a:xfrm>
              <a:off x="1380932" y="691082"/>
              <a:ext cx="59404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Monitor UK</a:t>
              </a:r>
              <a:endParaRPr lang="en-GB" sz="1333" baseline="30000" dirty="0">
                <a:solidFill>
                  <a:srgbClr val="2C3841"/>
                </a:solidFill>
                <a:latin typeface="Corbel"/>
              </a:endParaRPr>
            </a:p>
          </p:txBody>
        </p:sp>
      </p:grpSp>
      <p:grpSp>
        <p:nvGrpSpPr>
          <p:cNvPr id="84" name="Group 83"/>
          <p:cNvGrpSpPr/>
          <p:nvPr/>
        </p:nvGrpSpPr>
        <p:grpSpPr>
          <a:xfrm>
            <a:off x="4304589" y="4616372"/>
            <a:ext cx="1020671" cy="406138"/>
            <a:chOff x="1203695" y="691083"/>
            <a:chExt cx="765503" cy="304603"/>
          </a:xfrm>
        </p:grpSpPr>
        <p:grpSp>
          <p:nvGrpSpPr>
            <p:cNvPr id="85" name="Group 84"/>
            <p:cNvGrpSpPr/>
            <p:nvPr/>
          </p:nvGrpSpPr>
          <p:grpSpPr>
            <a:xfrm>
              <a:off x="1203695" y="780401"/>
              <a:ext cx="125964" cy="125963"/>
              <a:chOff x="1018300" y="3305175"/>
              <a:chExt cx="133350" cy="133350"/>
            </a:xfrm>
          </p:grpSpPr>
          <p:sp>
            <p:nvSpPr>
              <p:cNvPr id="87" name="Oval 8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88" name="Oval 8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86" name="TextBox 85"/>
            <p:cNvSpPr txBox="1"/>
            <p:nvPr/>
          </p:nvSpPr>
          <p:spPr>
            <a:xfrm>
              <a:off x="1380932" y="691083"/>
              <a:ext cx="588266" cy="304603"/>
            </a:xfrm>
            <a:prstGeom prst="rect">
              <a:avLst/>
            </a:prstGeom>
            <a:noFill/>
          </p:spPr>
          <p:txBody>
            <a:bodyPr wrap="square" lIns="0" tIns="0" rIns="0" bIns="0" rtlCol="0" anchor="ctr" anchorCtr="0">
              <a:spAutoFit/>
            </a:bodyPr>
            <a:lstStyle/>
            <a:p>
              <a:pPr defTabSz="914377">
                <a:lnSpc>
                  <a:spcPct val="99000"/>
                </a:lnSpc>
              </a:pPr>
              <a:r>
                <a:rPr lang="en-GB" sz="1333" dirty="0" err="1">
                  <a:solidFill>
                    <a:srgbClr val="2C3841"/>
                  </a:solidFill>
                  <a:latin typeface="Corbel"/>
                </a:rPr>
                <a:t>Jisc</a:t>
              </a:r>
              <a:r>
                <a:rPr lang="en-GB" sz="1333" dirty="0">
                  <a:solidFill>
                    <a:srgbClr val="2C3841"/>
                  </a:solidFill>
                  <a:latin typeface="Corbel"/>
                </a:rPr>
                <a:t> collections</a:t>
              </a:r>
            </a:p>
          </p:txBody>
        </p:sp>
      </p:grpSp>
      <p:grpSp>
        <p:nvGrpSpPr>
          <p:cNvPr id="89" name="Group 88"/>
          <p:cNvGrpSpPr/>
          <p:nvPr/>
        </p:nvGrpSpPr>
        <p:grpSpPr>
          <a:xfrm>
            <a:off x="5594287" y="4722043"/>
            <a:ext cx="1082287" cy="203069"/>
            <a:chOff x="1203695" y="767231"/>
            <a:chExt cx="811715" cy="152302"/>
          </a:xfrm>
        </p:grpSpPr>
        <p:grpSp>
          <p:nvGrpSpPr>
            <p:cNvPr id="90" name="Group 89"/>
            <p:cNvGrpSpPr/>
            <p:nvPr/>
          </p:nvGrpSpPr>
          <p:grpSpPr>
            <a:xfrm>
              <a:off x="1203695" y="780401"/>
              <a:ext cx="125964" cy="125963"/>
              <a:chOff x="1018300" y="3305175"/>
              <a:chExt cx="133350" cy="133350"/>
            </a:xfrm>
          </p:grpSpPr>
          <p:sp>
            <p:nvSpPr>
              <p:cNvPr id="92" name="Oval 9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93" name="Oval 9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91" name="TextBox 90"/>
            <p:cNvSpPr txBox="1"/>
            <p:nvPr/>
          </p:nvSpPr>
          <p:spPr>
            <a:xfrm>
              <a:off x="1380932" y="767231"/>
              <a:ext cx="634478" cy="152302"/>
            </a:xfrm>
            <a:prstGeom prst="rect">
              <a:avLst/>
            </a:prstGeom>
            <a:noFill/>
          </p:spPr>
          <p:txBody>
            <a:bodyPr wrap="square" lIns="0" tIns="0" rIns="0" bIns="0" rtlCol="0" anchor="ctr" anchorCtr="0">
              <a:spAutoFit/>
            </a:bodyPr>
            <a:lstStyle/>
            <a:p>
              <a:pPr defTabSz="914377">
                <a:lnSpc>
                  <a:spcPct val="99000"/>
                </a:lnSpc>
              </a:pPr>
              <a:r>
                <a:rPr lang="en-GB" sz="1333" dirty="0" err="1">
                  <a:solidFill>
                    <a:srgbClr val="2C3841"/>
                  </a:solidFill>
                  <a:latin typeface="Corbel"/>
                </a:rPr>
                <a:t>OpenDOAR</a:t>
              </a:r>
              <a:endParaRPr lang="en-GB" sz="1333" dirty="0">
                <a:solidFill>
                  <a:srgbClr val="2C3841"/>
                </a:solidFill>
                <a:latin typeface="Corbel"/>
              </a:endParaRPr>
            </a:p>
          </p:txBody>
        </p:sp>
      </p:grpSp>
      <p:grpSp>
        <p:nvGrpSpPr>
          <p:cNvPr id="94" name="Group 93"/>
          <p:cNvGrpSpPr/>
          <p:nvPr/>
        </p:nvGrpSpPr>
        <p:grpSpPr>
          <a:xfrm>
            <a:off x="6025568" y="3861626"/>
            <a:ext cx="1292571" cy="406137"/>
            <a:chOff x="1203695" y="691082"/>
            <a:chExt cx="969428" cy="304603"/>
          </a:xfrm>
        </p:grpSpPr>
        <p:grpSp>
          <p:nvGrpSpPr>
            <p:cNvPr id="95" name="Group 94"/>
            <p:cNvGrpSpPr/>
            <p:nvPr/>
          </p:nvGrpSpPr>
          <p:grpSpPr>
            <a:xfrm>
              <a:off x="1203695" y="780401"/>
              <a:ext cx="125964" cy="125963"/>
              <a:chOff x="1018300" y="3305175"/>
              <a:chExt cx="133350" cy="133350"/>
            </a:xfrm>
          </p:grpSpPr>
          <p:sp>
            <p:nvSpPr>
              <p:cNvPr id="97" name="Oval 9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98" name="Oval 9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96" name="TextBox 95"/>
            <p:cNvSpPr txBox="1"/>
            <p:nvPr/>
          </p:nvSpPr>
          <p:spPr>
            <a:xfrm>
              <a:off x="1380931" y="691082"/>
              <a:ext cx="792192"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Publications Router</a:t>
              </a:r>
              <a:endParaRPr lang="en-GB" sz="1333" baseline="30000" dirty="0">
                <a:solidFill>
                  <a:srgbClr val="2C3841"/>
                </a:solidFill>
                <a:latin typeface="Corbel"/>
              </a:endParaRPr>
            </a:p>
          </p:txBody>
        </p:sp>
      </p:grpSp>
      <p:grpSp>
        <p:nvGrpSpPr>
          <p:cNvPr id="99" name="Group 98"/>
          <p:cNvGrpSpPr/>
          <p:nvPr/>
        </p:nvGrpSpPr>
        <p:grpSpPr>
          <a:xfrm>
            <a:off x="7373323" y="3861626"/>
            <a:ext cx="1136199" cy="406137"/>
            <a:chOff x="1203695" y="691083"/>
            <a:chExt cx="852149" cy="304603"/>
          </a:xfrm>
        </p:grpSpPr>
        <p:grpSp>
          <p:nvGrpSpPr>
            <p:cNvPr id="100" name="Group 99"/>
            <p:cNvGrpSpPr/>
            <p:nvPr/>
          </p:nvGrpSpPr>
          <p:grpSpPr>
            <a:xfrm>
              <a:off x="1203695" y="780401"/>
              <a:ext cx="125964" cy="125963"/>
              <a:chOff x="1018300" y="3305175"/>
              <a:chExt cx="133350" cy="133350"/>
            </a:xfrm>
          </p:grpSpPr>
          <p:sp>
            <p:nvSpPr>
              <p:cNvPr id="102" name="Oval 10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03" name="Oval 10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01" name="TextBox 100"/>
            <p:cNvSpPr txBox="1"/>
            <p:nvPr/>
          </p:nvSpPr>
          <p:spPr>
            <a:xfrm>
              <a:off x="1380932" y="691083"/>
              <a:ext cx="674912"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Monitor local</a:t>
              </a:r>
              <a:endParaRPr lang="en-GB" sz="1333" baseline="30000" dirty="0">
                <a:solidFill>
                  <a:srgbClr val="2C3841"/>
                </a:solidFill>
                <a:latin typeface="Corbel"/>
              </a:endParaRPr>
            </a:p>
          </p:txBody>
        </p:sp>
      </p:grpSp>
      <p:grpSp>
        <p:nvGrpSpPr>
          <p:cNvPr id="104" name="Group 103"/>
          <p:cNvGrpSpPr/>
          <p:nvPr/>
        </p:nvGrpSpPr>
        <p:grpSpPr>
          <a:xfrm>
            <a:off x="8252475" y="4726200"/>
            <a:ext cx="1082287" cy="203070"/>
            <a:chOff x="1203695" y="767232"/>
            <a:chExt cx="811715" cy="152302"/>
          </a:xfrm>
        </p:grpSpPr>
        <p:grpSp>
          <p:nvGrpSpPr>
            <p:cNvPr id="105" name="Group 104"/>
            <p:cNvGrpSpPr/>
            <p:nvPr/>
          </p:nvGrpSpPr>
          <p:grpSpPr>
            <a:xfrm>
              <a:off x="1203695" y="780401"/>
              <a:ext cx="125964" cy="125963"/>
              <a:chOff x="1018300" y="3305175"/>
              <a:chExt cx="133350" cy="133350"/>
            </a:xfrm>
          </p:grpSpPr>
          <p:sp>
            <p:nvSpPr>
              <p:cNvPr id="107" name="Oval 10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08" name="Oval 10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06" name="TextBox 105"/>
            <p:cNvSpPr txBox="1"/>
            <p:nvPr/>
          </p:nvSpPr>
          <p:spPr>
            <a:xfrm>
              <a:off x="1380932" y="767232"/>
              <a:ext cx="634478" cy="152302"/>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CORE</a:t>
              </a:r>
            </a:p>
          </p:txBody>
        </p:sp>
      </p:grpSp>
      <p:grpSp>
        <p:nvGrpSpPr>
          <p:cNvPr id="109" name="Group 108"/>
          <p:cNvGrpSpPr/>
          <p:nvPr/>
        </p:nvGrpSpPr>
        <p:grpSpPr>
          <a:xfrm>
            <a:off x="9998337" y="3961122"/>
            <a:ext cx="1082287" cy="203070"/>
            <a:chOff x="1203695" y="767232"/>
            <a:chExt cx="811715" cy="152302"/>
          </a:xfrm>
        </p:grpSpPr>
        <p:grpSp>
          <p:nvGrpSpPr>
            <p:cNvPr id="110" name="Group 109"/>
            <p:cNvGrpSpPr/>
            <p:nvPr/>
          </p:nvGrpSpPr>
          <p:grpSpPr>
            <a:xfrm>
              <a:off x="1203695" y="780401"/>
              <a:ext cx="125964" cy="125963"/>
              <a:chOff x="1018300" y="3305175"/>
              <a:chExt cx="133350" cy="133350"/>
            </a:xfrm>
          </p:grpSpPr>
          <p:sp>
            <p:nvSpPr>
              <p:cNvPr id="112" name="Oval 11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13" name="Oval 11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11" name="TextBox 110"/>
            <p:cNvSpPr txBox="1"/>
            <p:nvPr/>
          </p:nvSpPr>
          <p:spPr>
            <a:xfrm>
              <a:off x="1380932" y="767232"/>
              <a:ext cx="634478" cy="152302"/>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IRUS-UK</a:t>
              </a:r>
            </a:p>
          </p:txBody>
        </p:sp>
      </p:grpSp>
      <p:grpSp>
        <p:nvGrpSpPr>
          <p:cNvPr id="114" name="Group 113"/>
          <p:cNvGrpSpPr/>
          <p:nvPr/>
        </p:nvGrpSpPr>
        <p:grpSpPr>
          <a:xfrm>
            <a:off x="10856754" y="4724160"/>
            <a:ext cx="1082287" cy="203070"/>
            <a:chOff x="1203695" y="767232"/>
            <a:chExt cx="811715" cy="152302"/>
          </a:xfrm>
        </p:grpSpPr>
        <p:grpSp>
          <p:nvGrpSpPr>
            <p:cNvPr id="115" name="Group 114"/>
            <p:cNvGrpSpPr/>
            <p:nvPr/>
          </p:nvGrpSpPr>
          <p:grpSpPr>
            <a:xfrm>
              <a:off x="1203695" y="780401"/>
              <a:ext cx="125964" cy="125963"/>
              <a:chOff x="1018300" y="3305175"/>
              <a:chExt cx="133350" cy="133350"/>
            </a:xfrm>
          </p:grpSpPr>
          <p:sp>
            <p:nvSpPr>
              <p:cNvPr id="117" name="Oval 11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18" name="Oval 11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16" name="TextBox 115"/>
            <p:cNvSpPr txBox="1"/>
            <p:nvPr/>
          </p:nvSpPr>
          <p:spPr>
            <a:xfrm>
              <a:off x="1380932" y="767232"/>
              <a:ext cx="634478" cy="152302"/>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RIOXX</a:t>
              </a:r>
            </a:p>
          </p:txBody>
        </p:sp>
      </p:grpSp>
      <p:grpSp>
        <p:nvGrpSpPr>
          <p:cNvPr id="143" name="Group 142"/>
          <p:cNvGrpSpPr/>
          <p:nvPr/>
        </p:nvGrpSpPr>
        <p:grpSpPr>
          <a:xfrm>
            <a:off x="4228194" y="5515886"/>
            <a:ext cx="4591089" cy="203069"/>
            <a:chOff x="1438761" y="1334619"/>
            <a:chExt cx="3443317" cy="152301"/>
          </a:xfrm>
        </p:grpSpPr>
        <p:grpSp>
          <p:nvGrpSpPr>
            <p:cNvPr id="144" name="Group 143"/>
            <p:cNvGrpSpPr/>
            <p:nvPr/>
          </p:nvGrpSpPr>
          <p:grpSpPr>
            <a:xfrm>
              <a:off x="1438761" y="1343738"/>
              <a:ext cx="133350" cy="133350"/>
              <a:chOff x="1018300" y="3305175"/>
              <a:chExt cx="133350" cy="133350"/>
            </a:xfrm>
          </p:grpSpPr>
          <p:sp>
            <p:nvSpPr>
              <p:cNvPr id="146" name="Oval 145"/>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47" name="Oval 14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45" name="TextBox 144"/>
            <p:cNvSpPr txBox="1"/>
            <p:nvPr/>
          </p:nvSpPr>
          <p:spPr>
            <a:xfrm>
              <a:off x="1634266" y="1334619"/>
              <a:ext cx="3247812"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Guidance, consultancy, technical support, and OA good practice</a:t>
              </a:r>
            </a:p>
          </p:txBody>
        </p:sp>
      </p:grpSp>
      <p:grpSp>
        <p:nvGrpSpPr>
          <p:cNvPr id="132" name="Group 131"/>
          <p:cNvGrpSpPr/>
          <p:nvPr/>
        </p:nvGrpSpPr>
        <p:grpSpPr>
          <a:xfrm>
            <a:off x="281995" y="2045695"/>
            <a:ext cx="11611428" cy="3353623"/>
            <a:chOff x="211495" y="1534270"/>
            <a:chExt cx="8708571" cy="2515217"/>
          </a:xfrm>
        </p:grpSpPr>
        <p:cxnSp>
          <p:nvCxnSpPr>
            <p:cNvPr id="13" name="Straight Connector 12"/>
            <p:cNvCxnSpPr/>
            <p:nvPr/>
          </p:nvCxnSpPr>
          <p:spPr>
            <a:xfrm>
              <a:off x="957942"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942253"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939004"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929535"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920066"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50119" y="2557463"/>
              <a:ext cx="79509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14605" y="1843461"/>
              <a:ext cx="625149" cy="456904"/>
            </a:xfrm>
            <a:prstGeom prst="rect">
              <a:avLst/>
            </a:prstGeom>
            <a:noFill/>
          </p:spPr>
          <p:txBody>
            <a:bodyPr wrap="square" lIns="0" tIns="0" rIns="0" bIns="0" rtlCol="0" anchor="ctr" anchorCtr="0">
              <a:spAutoFit/>
            </a:bodyPr>
            <a:lstStyle/>
            <a:p>
              <a:pPr defTabSz="914377">
                <a:lnSpc>
                  <a:spcPct val="99000"/>
                </a:lnSpc>
              </a:pPr>
              <a:r>
                <a:rPr lang="en-GB" sz="1333" b="1" dirty="0">
                  <a:solidFill>
                    <a:srgbClr val="E85E12"/>
                  </a:solidFill>
                  <a:latin typeface="Corbel"/>
                </a:rPr>
                <a:t>Research publication lifecycle</a:t>
              </a:r>
            </a:p>
          </p:txBody>
        </p:sp>
        <p:sp>
          <p:nvSpPr>
            <p:cNvPr id="149" name="TextBox 148"/>
            <p:cNvSpPr txBox="1"/>
            <p:nvPr/>
          </p:nvSpPr>
          <p:spPr>
            <a:xfrm>
              <a:off x="211495" y="3160584"/>
              <a:ext cx="625149" cy="304603"/>
            </a:xfrm>
            <a:prstGeom prst="rect">
              <a:avLst/>
            </a:prstGeom>
            <a:noFill/>
          </p:spPr>
          <p:txBody>
            <a:bodyPr wrap="square" lIns="0" tIns="0" rIns="0" bIns="0" rtlCol="0" anchor="ctr" anchorCtr="0">
              <a:spAutoFit/>
            </a:bodyPr>
            <a:lstStyle/>
            <a:p>
              <a:pPr defTabSz="914377">
                <a:lnSpc>
                  <a:spcPct val="99000"/>
                </a:lnSpc>
              </a:pPr>
              <a:r>
                <a:rPr lang="en-GB" sz="1333" b="1" dirty="0" err="1">
                  <a:solidFill>
                    <a:srgbClr val="E85E12"/>
                  </a:solidFill>
                  <a:latin typeface="Corbel"/>
                </a:rPr>
                <a:t>Jisc</a:t>
              </a:r>
              <a:r>
                <a:rPr lang="en-GB" sz="1333" b="1" dirty="0">
                  <a:solidFill>
                    <a:srgbClr val="E85E12"/>
                  </a:solidFill>
                  <a:latin typeface="Corbel"/>
                </a:rPr>
                <a:t> services</a:t>
              </a:r>
            </a:p>
          </p:txBody>
        </p:sp>
        <p:sp>
          <p:nvSpPr>
            <p:cNvPr id="8" name="Isosceles Triangle 7"/>
            <p:cNvSpPr/>
            <p:nvPr/>
          </p:nvSpPr>
          <p:spPr>
            <a:xfrm rot="5400000">
              <a:off x="939942" y="2492120"/>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50" name="Isosceles Triangle 149"/>
            <p:cNvSpPr/>
            <p:nvPr/>
          </p:nvSpPr>
          <p:spPr>
            <a:xfrm rot="5400000">
              <a:off x="2903567" y="2492121"/>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51" name="Isosceles Triangle 150"/>
            <p:cNvSpPr/>
            <p:nvPr/>
          </p:nvSpPr>
          <p:spPr>
            <a:xfrm rot="5400000">
              <a:off x="4874402" y="2492121"/>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52" name="Isosceles Triangle 151"/>
            <p:cNvSpPr/>
            <p:nvPr/>
          </p:nvSpPr>
          <p:spPr>
            <a:xfrm rot="5400000">
              <a:off x="6885151" y="2492120"/>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43" name="Left Bracket 42"/>
            <p:cNvSpPr/>
            <p:nvPr/>
          </p:nvSpPr>
          <p:spPr>
            <a:xfrm rot="16200000" flipV="1">
              <a:off x="4901681" y="31103"/>
              <a:ext cx="68425" cy="7968344"/>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58" name="Left Bracket 157"/>
            <p:cNvSpPr/>
            <p:nvPr/>
          </p:nvSpPr>
          <p:spPr>
            <a:xfrm rot="5400000">
              <a:off x="1905467"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59" name="Left Bracket 158"/>
            <p:cNvSpPr/>
            <p:nvPr/>
          </p:nvSpPr>
          <p:spPr>
            <a:xfrm rot="5400000">
              <a:off x="3902218"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60" name="Left Bracket 159"/>
            <p:cNvSpPr/>
            <p:nvPr/>
          </p:nvSpPr>
          <p:spPr>
            <a:xfrm rot="5400000">
              <a:off x="5898969"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61" name="Left Bracket 160"/>
            <p:cNvSpPr/>
            <p:nvPr/>
          </p:nvSpPr>
          <p:spPr>
            <a:xfrm rot="5400000">
              <a:off x="7895721"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grpSp>
      <p:grpSp>
        <p:nvGrpSpPr>
          <p:cNvPr id="17410" name="Group 17409"/>
          <p:cNvGrpSpPr/>
          <p:nvPr/>
        </p:nvGrpSpPr>
        <p:grpSpPr>
          <a:xfrm>
            <a:off x="7049799" y="2256065"/>
            <a:ext cx="833532" cy="1269868"/>
            <a:chOff x="5287348" y="1692050"/>
            <a:chExt cx="625149" cy="952401"/>
          </a:xfrm>
        </p:grpSpPr>
        <p:sp>
          <p:nvSpPr>
            <p:cNvPr id="139" name="TextBox 138"/>
            <p:cNvSpPr txBox="1"/>
            <p:nvPr/>
          </p:nvSpPr>
          <p:spPr>
            <a:xfrm>
              <a:off x="5287348"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Report on compliance</a:t>
              </a:r>
            </a:p>
          </p:txBody>
        </p:sp>
        <p:cxnSp>
          <p:nvCxnSpPr>
            <p:cNvPr id="165" name="Straight Connector 164"/>
            <p:cNvCxnSpPr/>
            <p:nvPr/>
          </p:nvCxnSpPr>
          <p:spPr>
            <a:xfrm>
              <a:off x="5599922"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504316" y="2469502"/>
              <a:ext cx="174949" cy="174949"/>
              <a:chOff x="1018300" y="3305175"/>
              <a:chExt cx="133350" cy="133350"/>
            </a:xfrm>
          </p:grpSpPr>
          <p:sp>
            <p:nvSpPr>
              <p:cNvPr id="28" name="Oval 27"/>
              <p:cNvSpPr/>
              <p:nvPr/>
            </p:nvSpPr>
            <p:spPr>
              <a:xfrm>
                <a:off x="1018300" y="3305175"/>
                <a:ext cx="133350" cy="133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9" name="Oval 28"/>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08" name="Group 17407"/>
          <p:cNvGrpSpPr/>
          <p:nvPr/>
        </p:nvGrpSpPr>
        <p:grpSpPr>
          <a:xfrm>
            <a:off x="5279055" y="2256065"/>
            <a:ext cx="833532" cy="1265721"/>
            <a:chOff x="3959291" y="1692050"/>
            <a:chExt cx="625149" cy="949291"/>
          </a:xfrm>
        </p:grpSpPr>
        <p:sp>
          <p:nvSpPr>
            <p:cNvPr id="138" name="TextBox 137"/>
            <p:cNvSpPr txBox="1"/>
            <p:nvPr/>
          </p:nvSpPr>
          <p:spPr>
            <a:xfrm>
              <a:off x="3959291"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Deposit in repository</a:t>
              </a:r>
            </a:p>
          </p:txBody>
        </p:sp>
        <p:cxnSp>
          <p:nvCxnSpPr>
            <p:cNvPr id="164" name="Straight Connector 163"/>
            <p:cNvCxnSpPr/>
            <p:nvPr/>
          </p:nvCxnSpPr>
          <p:spPr>
            <a:xfrm>
              <a:off x="4271865"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184391" y="2466392"/>
              <a:ext cx="174949" cy="174949"/>
              <a:chOff x="1018300" y="3305175"/>
              <a:chExt cx="133350" cy="133350"/>
            </a:xfrm>
          </p:grpSpPr>
          <p:sp>
            <p:nvSpPr>
              <p:cNvPr id="25" name="Oval 24"/>
              <p:cNvSpPr/>
              <p:nvPr/>
            </p:nvSpPr>
            <p:spPr>
              <a:xfrm>
                <a:off x="1018300" y="3305175"/>
                <a:ext cx="133350" cy="13335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6" name="Oval 25"/>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57" name="Group 156"/>
          <p:cNvGrpSpPr/>
          <p:nvPr/>
        </p:nvGrpSpPr>
        <p:grpSpPr>
          <a:xfrm>
            <a:off x="4404051" y="2256071"/>
            <a:ext cx="833532" cy="1269867"/>
            <a:chOff x="3303037" y="1692051"/>
            <a:chExt cx="625149" cy="952400"/>
          </a:xfrm>
        </p:grpSpPr>
        <p:sp>
          <p:nvSpPr>
            <p:cNvPr id="137" name="TextBox 136"/>
            <p:cNvSpPr txBox="1"/>
            <p:nvPr/>
          </p:nvSpPr>
          <p:spPr>
            <a:xfrm>
              <a:off x="3303037" y="1692051"/>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Manage costs</a:t>
              </a:r>
            </a:p>
          </p:txBody>
        </p:sp>
        <p:cxnSp>
          <p:nvCxnSpPr>
            <p:cNvPr id="163" name="Straight Connector 162"/>
            <p:cNvCxnSpPr/>
            <p:nvPr/>
          </p:nvCxnSpPr>
          <p:spPr>
            <a:xfrm>
              <a:off x="3615611"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528137" y="2469502"/>
              <a:ext cx="174949" cy="174949"/>
              <a:chOff x="1018300" y="3305175"/>
              <a:chExt cx="133350" cy="133350"/>
            </a:xfrm>
          </p:grpSpPr>
          <p:sp>
            <p:nvSpPr>
              <p:cNvPr id="22" name="Oval 21"/>
              <p:cNvSpPr/>
              <p:nvPr/>
            </p:nvSpPr>
            <p:spPr>
              <a:xfrm>
                <a:off x="1018300" y="3305175"/>
                <a:ext cx="133350" cy="13335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3" name="Oval 2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35" name="Group 134"/>
          <p:cNvGrpSpPr/>
          <p:nvPr/>
        </p:nvGrpSpPr>
        <p:grpSpPr>
          <a:xfrm>
            <a:off x="2633307" y="2256067"/>
            <a:ext cx="833532" cy="1265721"/>
            <a:chOff x="1974980" y="1692050"/>
            <a:chExt cx="625149" cy="949291"/>
          </a:xfrm>
        </p:grpSpPr>
        <p:sp>
          <p:nvSpPr>
            <p:cNvPr id="136" name="TextBox 135"/>
            <p:cNvSpPr txBox="1"/>
            <p:nvPr/>
          </p:nvSpPr>
          <p:spPr>
            <a:xfrm>
              <a:off x="1974980"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Check compliance</a:t>
              </a:r>
            </a:p>
          </p:txBody>
        </p:sp>
        <p:cxnSp>
          <p:nvCxnSpPr>
            <p:cNvPr id="162" name="Straight Connector 161"/>
            <p:cNvCxnSpPr/>
            <p:nvPr/>
          </p:nvCxnSpPr>
          <p:spPr>
            <a:xfrm>
              <a:off x="228755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200080" y="2466392"/>
              <a:ext cx="174949" cy="174949"/>
              <a:chOff x="1018300" y="3305175"/>
              <a:chExt cx="133350" cy="133350"/>
            </a:xfrm>
          </p:grpSpPr>
          <p:sp>
            <p:nvSpPr>
              <p:cNvPr id="19" name="Oval 18"/>
              <p:cNvSpPr/>
              <p:nvPr/>
            </p:nvSpPr>
            <p:spPr>
              <a:xfrm>
                <a:off x="1018300" y="3305175"/>
                <a:ext cx="133350" cy="13335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0" name="Oval 19"/>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34" name="Group 133"/>
          <p:cNvGrpSpPr/>
          <p:nvPr/>
        </p:nvGrpSpPr>
        <p:grpSpPr>
          <a:xfrm>
            <a:off x="1774893" y="2256071"/>
            <a:ext cx="784355" cy="1269867"/>
            <a:chOff x="1331170" y="1692051"/>
            <a:chExt cx="588266" cy="952400"/>
          </a:xfrm>
        </p:grpSpPr>
        <p:cxnSp>
          <p:nvCxnSpPr>
            <p:cNvPr id="65" name="Straight Connector 64"/>
            <p:cNvCxnSpPr/>
            <p:nvPr/>
          </p:nvCxnSpPr>
          <p:spPr>
            <a:xfrm>
              <a:off x="1625303"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331170" y="1692051"/>
              <a:ext cx="588266"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Select Journal</a:t>
              </a:r>
            </a:p>
          </p:txBody>
        </p:sp>
        <p:grpSp>
          <p:nvGrpSpPr>
            <p:cNvPr id="15" name="Group 14"/>
            <p:cNvGrpSpPr/>
            <p:nvPr/>
          </p:nvGrpSpPr>
          <p:grpSpPr>
            <a:xfrm>
              <a:off x="1537829" y="2469502"/>
              <a:ext cx="174949" cy="174949"/>
              <a:chOff x="1018300" y="3305175"/>
              <a:chExt cx="133350" cy="133350"/>
            </a:xfrm>
          </p:grpSpPr>
          <p:sp>
            <p:nvSpPr>
              <p:cNvPr id="16" name="Oval 15"/>
              <p:cNvSpPr/>
              <p:nvPr/>
            </p:nvSpPr>
            <p:spPr>
              <a:xfrm>
                <a:off x="1018300" y="3305175"/>
                <a:ext cx="133350" cy="13335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7" name="Oval 1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11" name="Group 17410"/>
          <p:cNvGrpSpPr/>
          <p:nvPr/>
        </p:nvGrpSpPr>
        <p:grpSpPr>
          <a:xfrm>
            <a:off x="7916507" y="2256067"/>
            <a:ext cx="833532" cy="1274015"/>
            <a:chOff x="5937380" y="1692050"/>
            <a:chExt cx="625149" cy="955511"/>
          </a:xfrm>
        </p:grpSpPr>
        <p:sp>
          <p:nvSpPr>
            <p:cNvPr id="140" name="TextBox 139"/>
            <p:cNvSpPr txBox="1"/>
            <p:nvPr/>
          </p:nvSpPr>
          <p:spPr>
            <a:xfrm>
              <a:off x="5937380"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Maximise impact</a:t>
              </a:r>
            </a:p>
          </p:txBody>
        </p:sp>
        <p:cxnSp>
          <p:nvCxnSpPr>
            <p:cNvPr id="166" name="Straight Connector 165"/>
            <p:cNvCxnSpPr/>
            <p:nvPr/>
          </p:nvCxnSpPr>
          <p:spPr>
            <a:xfrm>
              <a:off x="624995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162480" y="2472612"/>
              <a:ext cx="174949" cy="174949"/>
              <a:chOff x="1018300" y="3305175"/>
              <a:chExt cx="133350" cy="133350"/>
            </a:xfrm>
          </p:grpSpPr>
          <p:sp>
            <p:nvSpPr>
              <p:cNvPr id="123" name="Oval 122"/>
              <p:cNvSpPr/>
              <p:nvPr/>
            </p:nvSpPr>
            <p:spPr>
              <a:xfrm>
                <a:off x="1018300" y="3305175"/>
                <a:ext cx="133350" cy="13335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24" name="Oval 123"/>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12" name="Group 17411"/>
          <p:cNvGrpSpPr/>
          <p:nvPr/>
        </p:nvGrpSpPr>
        <p:grpSpPr>
          <a:xfrm>
            <a:off x="9678958" y="2256071"/>
            <a:ext cx="833532" cy="1269867"/>
            <a:chOff x="7259217" y="1692051"/>
            <a:chExt cx="625149" cy="952400"/>
          </a:xfrm>
        </p:grpSpPr>
        <p:sp>
          <p:nvSpPr>
            <p:cNvPr id="141" name="TextBox 140"/>
            <p:cNvSpPr txBox="1"/>
            <p:nvPr/>
          </p:nvSpPr>
          <p:spPr>
            <a:xfrm>
              <a:off x="7259217" y="1692051"/>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Record impact</a:t>
              </a:r>
            </a:p>
          </p:txBody>
        </p:sp>
        <p:cxnSp>
          <p:nvCxnSpPr>
            <p:cNvPr id="167" name="Straight Connector 166"/>
            <p:cNvCxnSpPr/>
            <p:nvPr/>
          </p:nvCxnSpPr>
          <p:spPr>
            <a:xfrm>
              <a:off x="7571791"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484317" y="2469502"/>
              <a:ext cx="174949" cy="174949"/>
              <a:chOff x="1018300" y="3305175"/>
              <a:chExt cx="133350" cy="133350"/>
            </a:xfrm>
          </p:grpSpPr>
          <p:sp>
            <p:nvSpPr>
              <p:cNvPr id="126" name="Oval 125"/>
              <p:cNvSpPr/>
              <p:nvPr/>
            </p:nvSpPr>
            <p:spPr>
              <a:xfrm>
                <a:off x="1018300" y="3305175"/>
                <a:ext cx="133350" cy="13335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27" name="Oval 12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13" name="Group 17412"/>
          <p:cNvGrpSpPr/>
          <p:nvPr/>
        </p:nvGrpSpPr>
        <p:grpSpPr>
          <a:xfrm>
            <a:off x="10562255" y="2456759"/>
            <a:ext cx="833532" cy="1073326"/>
            <a:chOff x="7921690" y="1842568"/>
            <a:chExt cx="625149" cy="804993"/>
          </a:xfrm>
        </p:grpSpPr>
        <p:sp>
          <p:nvSpPr>
            <p:cNvPr id="142" name="TextBox 141"/>
            <p:cNvSpPr txBox="1"/>
            <p:nvPr/>
          </p:nvSpPr>
          <p:spPr>
            <a:xfrm>
              <a:off x="7921690" y="1842568"/>
              <a:ext cx="625149" cy="152302"/>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Report</a:t>
              </a:r>
            </a:p>
          </p:txBody>
        </p:sp>
        <p:cxnSp>
          <p:nvCxnSpPr>
            <p:cNvPr id="168" name="Straight Connector 167"/>
            <p:cNvCxnSpPr/>
            <p:nvPr/>
          </p:nvCxnSpPr>
          <p:spPr>
            <a:xfrm>
              <a:off x="823426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8146790" y="2472612"/>
              <a:ext cx="174949" cy="174949"/>
              <a:chOff x="1018300" y="3305175"/>
              <a:chExt cx="133350" cy="133350"/>
            </a:xfrm>
          </p:grpSpPr>
          <p:sp>
            <p:nvSpPr>
              <p:cNvPr id="129" name="Oval 128"/>
              <p:cNvSpPr/>
              <p:nvPr/>
            </p:nvSpPr>
            <p:spPr>
              <a:xfrm>
                <a:off x="1018300" y="3305175"/>
                <a:ext cx="133350" cy="133350"/>
              </a:xfrm>
              <a:prstGeom prst="ellipse">
                <a:avLst/>
              </a:prstGeom>
              <a:solidFill>
                <a:srgbClr val="458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30" name="Oval 129"/>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pic>
        <p:nvPicPr>
          <p:cNvPr id="2050" name="Picture 2" descr="ORCI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5" y="5841137"/>
            <a:ext cx="1778000" cy="546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2090410" y="5513293"/>
            <a:ext cx="1323285" cy="860721"/>
          </a:xfrm>
          <a:prstGeom prst="rect">
            <a:avLst/>
          </a:prstGeom>
        </p:spPr>
      </p:pic>
      <p:pic>
        <p:nvPicPr>
          <p:cNvPr id="30" name="Picture 29"/>
          <p:cNvPicPr>
            <a:picLocks noChangeAspect="1"/>
          </p:cNvPicPr>
          <p:nvPr/>
        </p:nvPicPr>
        <p:blipFill>
          <a:blip r:embed="rId5"/>
          <a:stretch>
            <a:fillRect/>
          </a:stretch>
        </p:blipFill>
        <p:spPr>
          <a:xfrm>
            <a:off x="3468266" y="5816220"/>
            <a:ext cx="1553028" cy="608269"/>
          </a:xfrm>
          <a:prstGeom prst="rect">
            <a:avLst/>
          </a:prstGeom>
        </p:spPr>
      </p:pic>
      <p:pic>
        <p:nvPicPr>
          <p:cNvPr id="32" name="Picture 31"/>
          <p:cNvPicPr>
            <a:picLocks noChangeAspect="1"/>
          </p:cNvPicPr>
          <p:nvPr/>
        </p:nvPicPr>
        <p:blipFill>
          <a:blip r:embed="rId6"/>
          <a:stretch>
            <a:fillRect/>
          </a:stretch>
        </p:blipFill>
        <p:spPr>
          <a:xfrm>
            <a:off x="5227810" y="5852165"/>
            <a:ext cx="1517820" cy="546415"/>
          </a:xfrm>
          <a:prstGeom prst="rect">
            <a:avLst/>
          </a:prstGeom>
        </p:spPr>
      </p:pic>
      <p:pic>
        <p:nvPicPr>
          <p:cNvPr id="34" name="Picture 33"/>
          <p:cNvPicPr>
            <a:picLocks noChangeAspect="1"/>
          </p:cNvPicPr>
          <p:nvPr/>
        </p:nvPicPr>
        <p:blipFill>
          <a:blip r:embed="rId7"/>
          <a:stretch>
            <a:fillRect/>
          </a:stretch>
        </p:blipFill>
        <p:spPr>
          <a:xfrm>
            <a:off x="6885550" y="5842531"/>
            <a:ext cx="1575983" cy="585143"/>
          </a:xfrm>
          <a:prstGeom prst="rect">
            <a:avLst/>
          </a:prstGeom>
        </p:spPr>
      </p:pic>
      <p:pic>
        <p:nvPicPr>
          <p:cNvPr id="36" name="Picture 35"/>
          <p:cNvPicPr>
            <a:picLocks noChangeAspect="1"/>
          </p:cNvPicPr>
          <p:nvPr/>
        </p:nvPicPr>
        <p:blipFill>
          <a:blip r:embed="rId8"/>
          <a:stretch>
            <a:fillRect/>
          </a:stretch>
        </p:blipFill>
        <p:spPr>
          <a:xfrm>
            <a:off x="8475030" y="5874097"/>
            <a:ext cx="2103836" cy="567547"/>
          </a:xfrm>
          <a:prstGeom prst="rect">
            <a:avLst/>
          </a:prstGeom>
        </p:spPr>
      </p:pic>
      <p:pic>
        <p:nvPicPr>
          <p:cNvPr id="2048" name="Picture 2047"/>
          <p:cNvPicPr>
            <a:picLocks noChangeAspect="1"/>
          </p:cNvPicPr>
          <p:nvPr/>
        </p:nvPicPr>
        <p:blipFill>
          <a:blip r:embed="rId9"/>
          <a:stretch>
            <a:fillRect/>
          </a:stretch>
        </p:blipFill>
        <p:spPr>
          <a:xfrm>
            <a:off x="10800503" y="5902137"/>
            <a:ext cx="1190568" cy="436435"/>
          </a:xfrm>
          <a:prstGeom prst="rect">
            <a:avLst/>
          </a:prstGeom>
        </p:spPr>
      </p:pic>
      <p:sp>
        <p:nvSpPr>
          <p:cNvPr id="4" name="Date Placeholder 3">
            <a:extLst>
              <a:ext uri="{FF2B5EF4-FFF2-40B4-BE49-F238E27FC236}">
                <a16:creationId xmlns:a16="http://schemas.microsoft.com/office/drawing/2014/main" id="{318BF771-5065-4878-9D4C-E184A9BBEC62}"/>
              </a:ext>
            </a:extLst>
          </p:cNvPr>
          <p:cNvSpPr>
            <a:spLocks noGrp="1"/>
          </p:cNvSpPr>
          <p:nvPr>
            <p:ph type="dt" sz="half" idx="14"/>
          </p:nvPr>
        </p:nvSpPr>
        <p:spPr/>
        <p:txBody>
          <a:bodyPr/>
          <a:lstStyle/>
          <a:p>
            <a:r>
              <a:rPr lang="en-US" noProof="0"/>
              <a:t>24/10/2018</a:t>
            </a:r>
            <a:endParaRPr lang="en-GB" noProof="0" dirty="0"/>
          </a:p>
        </p:txBody>
      </p:sp>
      <p:sp>
        <p:nvSpPr>
          <p:cNvPr id="5" name="TextBox 4">
            <a:extLst>
              <a:ext uri="{FF2B5EF4-FFF2-40B4-BE49-F238E27FC236}">
                <a16:creationId xmlns:a16="http://schemas.microsoft.com/office/drawing/2014/main" id="{80BEA6A3-0FB3-468A-A2F2-7329C5CAEE0B}"/>
              </a:ext>
            </a:extLst>
          </p:cNvPr>
          <p:cNvSpPr txBox="1"/>
          <p:nvPr/>
        </p:nvSpPr>
        <p:spPr>
          <a:xfrm>
            <a:off x="682117" y="810061"/>
            <a:ext cx="10609206" cy="438316"/>
          </a:xfrm>
          <a:prstGeom prst="rect">
            <a:avLst/>
          </a:prstGeom>
          <a:noFill/>
        </p:spPr>
        <p:txBody>
          <a:bodyPr wrap="square" lIns="72000" tIns="36000" rIns="72000" bIns="36000" rtlCol="0" anchor="ctr" anchorCtr="0">
            <a:spAutoFit/>
          </a:bodyPr>
          <a:lstStyle/>
          <a:p>
            <a:pPr>
              <a:lnSpc>
                <a:spcPct val="99000"/>
              </a:lnSpc>
            </a:pPr>
            <a:r>
              <a:rPr lang="en-GB" sz="2400" b="1" dirty="0">
                <a:solidFill>
                  <a:schemeClr val="accent6">
                    <a:lumMod val="60000"/>
                    <a:lumOff val="40000"/>
                  </a:schemeClr>
                </a:solidFill>
              </a:rPr>
              <a:t>Jisc Research Outputs Management Services</a:t>
            </a:r>
          </a:p>
        </p:txBody>
      </p:sp>
    </p:spTree>
    <p:extLst>
      <p:ext uri="{BB962C8B-B14F-4D97-AF65-F5344CB8AC3E}">
        <p14:creationId xmlns:p14="http://schemas.microsoft.com/office/powerpoint/2010/main" val="58834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1AC2-F456-456C-B97A-F4B3CEF7A2AA}"/>
              </a:ext>
            </a:extLst>
          </p:cNvPr>
          <p:cNvSpPr>
            <a:spLocks noGrp="1"/>
          </p:cNvSpPr>
          <p:nvPr>
            <p:ph type="title"/>
          </p:nvPr>
        </p:nvSpPr>
        <p:spPr/>
        <p:txBody>
          <a:bodyPr/>
          <a:lstStyle/>
          <a:p>
            <a:r>
              <a:rPr lang="en-GB" sz="2800" dirty="0"/>
              <a:t>IRUS-UK: technical aspects</a:t>
            </a:r>
          </a:p>
        </p:txBody>
      </p:sp>
      <p:sp>
        <p:nvSpPr>
          <p:cNvPr id="3"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lstStyle/>
          <a:p>
            <a:r>
              <a:rPr lang="en-GB" sz="4000" dirty="0"/>
              <a:t>Files </a:t>
            </a:r>
            <a:r>
              <a:rPr lang="en-GB" sz="4400" dirty="0"/>
              <a:t>are</a:t>
            </a:r>
            <a:r>
              <a:rPr lang="en-GB" sz="4000" dirty="0"/>
              <a:t> being downloaded from repositories</a:t>
            </a:r>
          </a:p>
          <a:p>
            <a:r>
              <a:rPr lang="en-GB" sz="4000" dirty="0"/>
              <a:t>How can IRUS-UK get information about those downloads from repositories?</a:t>
            </a:r>
          </a:p>
          <a:p>
            <a:pPr lvl="1"/>
            <a:r>
              <a:rPr lang="en-GB" sz="3600" dirty="0"/>
              <a:t>How do we get the usage data from IRs to IRUS-UK?</a:t>
            </a:r>
          </a:p>
          <a:p>
            <a:r>
              <a:rPr lang="en-GB" sz="4000" dirty="0"/>
              <a:t>Then what do we do with that information?</a:t>
            </a:r>
          </a:p>
          <a:p>
            <a:pPr lvl="1"/>
            <a:r>
              <a:rPr lang="en-GB" sz="3600" dirty="0"/>
              <a:t>How do we process the raw usage data and convert to COUNTER-conformant statistics?</a:t>
            </a:r>
          </a:p>
          <a:p>
            <a:pPr lvl="1"/>
            <a:r>
              <a:rPr lang="en-GB" sz="3600" dirty="0"/>
              <a:t>How do we display, share, re-expose those statistics?</a:t>
            </a:r>
          </a:p>
        </p:txBody>
      </p:sp>
      <p:sp>
        <p:nvSpPr>
          <p:cNvPr id="4" name="Date Placeholder 3">
            <a:extLst>
              <a:ext uri="{FF2B5EF4-FFF2-40B4-BE49-F238E27FC236}">
                <a16:creationId xmlns:a16="http://schemas.microsoft.com/office/drawing/2014/main" id="{68CF3C09-3201-43E2-8428-FF5D8599DD19}"/>
              </a:ext>
            </a:extLst>
          </p:cNvPr>
          <p:cNvSpPr>
            <a:spLocks noGrp="1"/>
          </p:cNvSpPr>
          <p:nvPr>
            <p:ph type="dt" sz="half" idx="14"/>
          </p:nvPr>
        </p:nvSpPr>
        <p:spPr/>
        <p:txBody>
          <a:bodyPr/>
          <a:lstStyle/>
          <a:p>
            <a:r>
              <a:rPr lang="en-US" noProof="0"/>
              <a:t>24/10/2018</a:t>
            </a:r>
            <a:endParaRPr lang="en-GB" noProof="0" dirty="0"/>
          </a:p>
        </p:txBody>
      </p:sp>
    </p:spTree>
    <p:extLst>
      <p:ext uri="{BB962C8B-B14F-4D97-AF65-F5344CB8AC3E}">
        <p14:creationId xmlns:p14="http://schemas.microsoft.com/office/powerpoint/2010/main" val="104418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1AC2-F456-456C-B97A-F4B3CEF7A2AA}"/>
              </a:ext>
            </a:extLst>
          </p:cNvPr>
          <p:cNvSpPr>
            <a:spLocks noGrp="1"/>
          </p:cNvSpPr>
          <p:nvPr>
            <p:ph type="title"/>
          </p:nvPr>
        </p:nvSpPr>
        <p:spPr/>
        <p:txBody>
          <a:bodyPr/>
          <a:lstStyle/>
          <a:p>
            <a:r>
              <a:rPr lang="en-GB" sz="2800" dirty="0"/>
              <a:t>IRUS-UK: how we gather data</a:t>
            </a:r>
          </a:p>
        </p:txBody>
      </p:sp>
      <p:sp>
        <p:nvSpPr>
          <p:cNvPr id="3"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normAutofit lnSpcReduction="10000"/>
          </a:bodyPr>
          <a:lstStyle/>
          <a:p>
            <a:r>
              <a:rPr lang="en-GB" sz="2800" dirty="0"/>
              <a:t>Data are pushed from repositories to IRUS-UK</a:t>
            </a:r>
          </a:p>
          <a:p>
            <a:r>
              <a:rPr lang="en-GB" sz="2800" dirty="0"/>
              <a:t>We receive notification of download events</a:t>
            </a:r>
          </a:p>
          <a:p>
            <a:pPr lvl="1"/>
            <a:r>
              <a:rPr lang="en-GB" sz="2400" dirty="0"/>
              <a:t>On-the-fly as and when they occur</a:t>
            </a:r>
          </a:p>
          <a:p>
            <a:pPr lvl="1"/>
            <a:r>
              <a:rPr lang="en-GB" sz="2400" dirty="0"/>
              <a:t>In batches the day after</a:t>
            </a:r>
          </a:p>
          <a:p>
            <a:r>
              <a:rPr lang="en-GB" sz="2800" dirty="0"/>
              <a:t>It’s a relatively simple process:</a:t>
            </a:r>
          </a:p>
          <a:p>
            <a:pPr lvl="1"/>
            <a:r>
              <a:rPr lang="en-GB" sz="2400" dirty="0"/>
              <a:t>A file is downloaded from a repository</a:t>
            </a:r>
          </a:p>
          <a:p>
            <a:pPr lvl="1"/>
            <a:r>
              <a:rPr lang="en-GB" sz="2400" dirty="0"/>
              <a:t>Ping – a notification is sent to IRUS-UK server</a:t>
            </a:r>
          </a:p>
          <a:p>
            <a:pPr lvl="1"/>
            <a:r>
              <a:rPr lang="en-GB" sz="2400" dirty="0"/>
              <a:t>We handle all the processing from there</a:t>
            </a:r>
          </a:p>
          <a:p>
            <a:pPr lvl="1"/>
            <a:r>
              <a:rPr lang="en-GB" sz="2400" dirty="0"/>
              <a:t>We’re responsible for the COUNTER-conformance side of things</a:t>
            </a:r>
          </a:p>
          <a:p>
            <a:r>
              <a:rPr lang="en-GB" sz="2800" dirty="0"/>
              <a:t>It scales well</a:t>
            </a:r>
          </a:p>
          <a:p>
            <a:pPr lvl="1"/>
            <a:r>
              <a:rPr lang="en-GB" sz="2400" dirty="0"/>
              <a:t>More IRs = bigger logs, but no other real issues</a:t>
            </a:r>
          </a:p>
          <a:p>
            <a:r>
              <a:rPr lang="en-GB" sz="2800" dirty="0"/>
              <a:t>Accomplished using the Tracker Protocol</a:t>
            </a:r>
          </a:p>
        </p:txBody>
      </p:sp>
      <p:sp>
        <p:nvSpPr>
          <p:cNvPr id="4" name="Date Placeholder 3">
            <a:extLst>
              <a:ext uri="{FF2B5EF4-FFF2-40B4-BE49-F238E27FC236}">
                <a16:creationId xmlns:a16="http://schemas.microsoft.com/office/drawing/2014/main" id="{68CF3C09-3201-43E2-8428-FF5D8599DD19}"/>
              </a:ext>
            </a:extLst>
          </p:cNvPr>
          <p:cNvSpPr>
            <a:spLocks noGrp="1"/>
          </p:cNvSpPr>
          <p:nvPr>
            <p:ph type="dt" sz="half" idx="14"/>
          </p:nvPr>
        </p:nvSpPr>
        <p:spPr/>
        <p:txBody>
          <a:bodyPr/>
          <a:lstStyle/>
          <a:p>
            <a:r>
              <a:rPr lang="en-US" noProof="0"/>
              <a:t>24/10/2018</a:t>
            </a:r>
            <a:endParaRPr lang="en-GB" noProof="0" dirty="0"/>
          </a:p>
        </p:txBody>
      </p:sp>
    </p:spTree>
    <p:extLst>
      <p:ext uri="{BB962C8B-B14F-4D97-AF65-F5344CB8AC3E}">
        <p14:creationId xmlns:p14="http://schemas.microsoft.com/office/powerpoint/2010/main" val="25983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D426-A7D5-4618-99CA-0250875DF78E}"/>
              </a:ext>
            </a:extLst>
          </p:cNvPr>
          <p:cNvSpPr>
            <a:spLocks noGrp="1"/>
          </p:cNvSpPr>
          <p:nvPr>
            <p:ph type="title"/>
          </p:nvPr>
        </p:nvSpPr>
        <p:spPr/>
        <p:txBody>
          <a:bodyPr/>
          <a:lstStyle/>
          <a:p>
            <a:r>
              <a:rPr lang="en-GB" sz="2800" dirty="0"/>
              <a:t>IRUS-UK: the Tracker Protocol</a:t>
            </a:r>
          </a:p>
        </p:txBody>
      </p:sp>
      <p:sp>
        <p:nvSpPr>
          <p:cNvPr id="4" name="Date Placeholder 3">
            <a:extLst>
              <a:ext uri="{FF2B5EF4-FFF2-40B4-BE49-F238E27FC236}">
                <a16:creationId xmlns:a16="http://schemas.microsoft.com/office/drawing/2014/main" id="{E81E1FE4-F7B4-4810-B23A-C0D2630BF21C}"/>
              </a:ext>
            </a:extLst>
          </p:cNvPr>
          <p:cNvSpPr>
            <a:spLocks noGrp="1"/>
          </p:cNvSpPr>
          <p:nvPr>
            <p:ph type="dt" sz="half" idx="14"/>
          </p:nvPr>
        </p:nvSpPr>
        <p:spPr/>
        <p:txBody>
          <a:bodyPr/>
          <a:lstStyle/>
          <a:p>
            <a:r>
              <a:rPr lang="en-US" noProof="0"/>
              <a:t>24/10/2018</a:t>
            </a:r>
            <a:endParaRPr lang="en-GB" noProof="0" dirty="0"/>
          </a:p>
        </p:txBody>
      </p:sp>
      <p:sp>
        <p:nvSpPr>
          <p:cNvPr id="7" name="Content Placeholder 2">
            <a:extLst>
              <a:ext uri="{FF2B5EF4-FFF2-40B4-BE49-F238E27FC236}">
                <a16:creationId xmlns:a16="http://schemas.microsoft.com/office/drawing/2014/main" id="{BE45DD46-F971-44E4-AF01-EA5A0269E18C}"/>
              </a:ext>
            </a:extLst>
          </p:cNvPr>
          <p:cNvSpPr>
            <a:spLocks noGrp="1"/>
          </p:cNvSpPr>
          <p:nvPr>
            <p:ph sz="quarter" idx="13"/>
          </p:nvPr>
        </p:nvSpPr>
        <p:spPr>
          <a:xfrm>
            <a:off x="287868" y="906011"/>
            <a:ext cx="11616265" cy="5403774"/>
          </a:xfrm>
        </p:spPr>
        <p:txBody>
          <a:bodyPr>
            <a:normAutofit fontScale="92500" lnSpcReduction="10000"/>
          </a:bodyPr>
          <a:lstStyle/>
          <a:p>
            <a:pPr>
              <a:defRPr/>
            </a:pPr>
            <a:r>
              <a:rPr lang="en-US" sz="3200" dirty="0"/>
              <a:t>Devised in collaboration with COUNTER, the specification is brief and straightforward</a:t>
            </a:r>
          </a:p>
          <a:p>
            <a:pPr lvl="1">
              <a:defRPr/>
            </a:pPr>
            <a:r>
              <a:rPr lang="en-US" sz="3200" dirty="0">
                <a:hlinkClick r:id="rId3"/>
              </a:rPr>
              <a:t>http://irus.mimas.ac.uk/documents/TrackerProtocol-V3-2017-03-22.pdf</a:t>
            </a:r>
            <a:r>
              <a:rPr lang="en-US" sz="3200" dirty="0"/>
              <a:t> </a:t>
            </a:r>
          </a:p>
          <a:p>
            <a:pPr>
              <a:defRPr/>
            </a:pPr>
            <a:r>
              <a:rPr lang="en-GB" sz="3200" dirty="0"/>
              <a:t>When a user clicks on a link to (i.e. downloads) a file from a Repository with the tracker protocol in operation, an OpenURL log entry is sent to a remote server for further processing.</a:t>
            </a:r>
          </a:p>
          <a:p>
            <a:pPr>
              <a:defRPr/>
            </a:pPr>
            <a:r>
              <a:rPr lang="en-GB" sz="3200" dirty="0"/>
              <a:t>The OpenURL log entry is based on a subset of the NISO OpenURL 1.0 standard </a:t>
            </a:r>
            <a:r>
              <a:rPr lang="en-GB" sz="3200" i="1" dirty="0"/>
              <a:t>KEV ContextObject Format.</a:t>
            </a:r>
          </a:p>
          <a:p>
            <a:pPr>
              <a:defRPr/>
            </a:pPr>
            <a:r>
              <a:rPr lang="en-GB" sz="3200" dirty="0"/>
              <a:t>The OpenURL string values </a:t>
            </a:r>
          </a:p>
          <a:p>
            <a:pPr lvl="1">
              <a:defRPr/>
            </a:pPr>
            <a:r>
              <a:rPr lang="en-GB" sz="3200" dirty="0"/>
              <a:t>must be URL encoded, with key-value pairs separated by &amp;</a:t>
            </a:r>
          </a:p>
          <a:p>
            <a:pPr lvl="1">
              <a:defRPr/>
            </a:pPr>
            <a:r>
              <a:rPr lang="en-GB" sz="3200" dirty="0"/>
              <a:t>Appended to a base URL as a </a:t>
            </a:r>
            <a:r>
              <a:rPr lang="en-GB" sz="3200" dirty="0" err="1"/>
              <a:t>querystring</a:t>
            </a:r>
            <a:endParaRPr lang="en-GB" sz="3200" dirty="0"/>
          </a:p>
        </p:txBody>
      </p:sp>
    </p:spTree>
    <p:extLst>
      <p:ext uri="{BB962C8B-B14F-4D97-AF65-F5344CB8AC3E}">
        <p14:creationId xmlns:p14="http://schemas.microsoft.com/office/powerpoint/2010/main" val="230081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710-6F6A-48C5-8DB4-D48B831DC81D}"/>
              </a:ext>
            </a:extLst>
          </p:cNvPr>
          <p:cNvSpPr>
            <a:spLocks noGrp="1"/>
          </p:cNvSpPr>
          <p:nvPr>
            <p:ph type="title"/>
          </p:nvPr>
        </p:nvSpPr>
        <p:spPr/>
        <p:txBody>
          <a:bodyPr/>
          <a:lstStyle/>
          <a:p>
            <a:r>
              <a:rPr lang="en-GB" sz="2800" dirty="0"/>
              <a:t>IRUS-UK: the Tracker Protocol</a:t>
            </a:r>
          </a:p>
        </p:txBody>
      </p:sp>
      <p:sp>
        <p:nvSpPr>
          <p:cNvPr id="4" name="Date Placeholder 3">
            <a:extLst>
              <a:ext uri="{FF2B5EF4-FFF2-40B4-BE49-F238E27FC236}">
                <a16:creationId xmlns:a16="http://schemas.microsoft.com/office/drawing/2014/main" id="{80DFC109-054F-4AE1-886E-B415DD2B4C2C}"/>
              </a:ext>
            </a:extLst>
          </p:cNvPr>
          <p:cNvSpPr>
            <a:spLocks noGrp="1"/>
          </p:cNvSpPr>
          <p:nvPr>
            <p:ph type="dt" sz="half" idx="14"/>
          </p:nvPr>
        </p:nvSpPr>
        <p:spPr/>
        <p:txBody>
          <a:bodyPr/>
          <a:lstStyle/>
          <a:p>
            <a:r>
              <a:rPr lang="en-US" noProof="0"/>
              <a:t>24/10/2018</a:t>
            </a:r>
            <a:endParaRPr lang="en-GB" noProof="0" dirty="0"/>
          </a:p>
        </p:txBody>
      </p:sp>
      <p:graphicFrame>
        <p:nvGraphicFramePr>
          <p:cNvPr id="7" name="Table 6"/>
          <p:cNvGraphicFramePr>
            <a:graphicFrameLocks noGrp="1"/>
          </p:cNvGraphicFramePr>
          <p:nvPr>
            <p:extLst>
              <p:ext uri="{D42A27DB-BD31-4B8C-83A1-F6EECF244321}">
                <p14:modId xmlns:p14="http://schemas.microsoft.com/office/powerpoint/2010/main" val="460036262"/>
              </p:ext>
            </p:extLst>
          </p:nvPr>
        </p:nvGraphicFramePr>
        <p:xfrm>
          <a:off x="1028700" y="937261"/>
          <a:ext cx="10447019" cy="5352118"/>
        </p:xfrm>
        <a:graphic>
          <a:graphicData uri="http://schemas.openxmlformats.org/drawingml/2006/table">
            <a:tbl>
              <a:tblPr firstRow="1" firstCol="1" bandRow="1">
                <a:tableStyleId>{5C22544A-7EE6-4342-B048-85BDC9FD1C3A}</a:tableStyleId>
              </a:tblPr>
              <a:tblGrid>
                <a:gridCol w="1404080">
                  <a:extLst>
                    <a:ext uri="{9D8B030D-6E8A-4147-A177-3AD203B41FA5}">
                      <a16:colId xmlns:a16="http://schemas.microsoft.com/office/drawing/2014/main" val="20000"/>
                    </a:ext>
                  </a:extLst>
                </a:gridCol>
                <a:gridCol w="1441688">
                  <a:extLst>
                    <a:ext uri="{9D8B030D-6E8A-4147-A177-3AD203B41FA5}">
                      <a16:colId xmlns:a16="http://schemas.microsoft.com/office/drawing/2014/main" val="20001"/>
                    </a:ext>
                  </a:extLst>
                </a:gridCol>
                <a:gridCol w="4166271">
                  <a:extLst>
                    <a:ext uri="{9D8B030D-6E8A-4147-A177-3AD203B41FA5}">
                      <a16:colId xmlns:a16="http://schemas.microsoft.com/office/drawing/2014/main" val="20002"/>
                    </a:ext>
                  </a:extLst>
                </a:gridCol>
                <a:gridCol w="3434980">
                  <a:extLst>
                    <a:ext uri="{9D8B030D-6E8A-4147-A177-3AD203B41FA5}">
                      <a16:colId xmlns:a16="http://schemas.microsoft.com/office/drawing/2014/main" val="20003"/>
                    </a:ext>
                  </a:extLst>
                </a:gridCol>
              </a:tblGrid>
              <a:tr h="198289">
                <a:tc>
                  <a:txBody>
                    <a:bodyPr/>
                    <a:lstStyle/>
                    <a:p>
                      <a:pPr algn="just">
                        <a:lnSpc>
                          <a:spcPct val="115000"/>
                        </a:lnSpc>
                        <a:spcAft>
                          <a:spcPts val="0"/>
                        </a:spcAft>
                      </a:pPr>
                      <a:r>
                        <a:rPr lang="en-GB" sz="1200" dirty="0">
                          <a:effectLst/>
                        </a:rPr>
                        <a:t>Element</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OpenURL Key</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OpenURL Value (example)</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Notes</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94867">
                <a:tc>
                  <a:txBody>
                    <a:bodyPr/>
                    <a:lstStyle/>
                    <a:p>
                      <a:pPr algn="l">
                        <a:lnSpc>
                          <a:spcPct val="115000"/>
                        </a:lnSpc>
                        <a:spcAft>
                          <a:spcPts val="0"/>
                        </a:spcAft>
                      </a:pPr>
                      <a:r>
                        <a:rPr lang="en-GB" sz="1200" dirty="0">
                          <a:effectLst/>
                        </a:rPr>
                        <a:t>OpenURL version</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url_ver</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Z39.88-2004</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Identifies data as OpenURL 1.0. String constant: Z39.88-2004</a:t>
                      </a:r>
                    </a:p>
                    <a:p>
                      <a:pPr algn="just">
                        <a:lnSpc>
                          <a:spcPct val="115000"/>
                        </a:lnSpc>
                        <a:spcAft>
                          <a:spcPts val="0"/>
                        </a:spcAft>
                      </a:pPr>
                      <a:r>
                        <a:rPr lang="en-GB" sz="1200">
                          <a:effectLst/>
                        </a:rPr>
                        <a:t>(Mandatory)</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6578">
                <a:tc>
                  <a:txBody>
                    <a:bodyPr/>
                    <a:lstStyle/>
                    <a:p>
                      <a:pPr algn="l">
                        <a:lnSpc>
                          <a:spcPct val="115000"/>
                        </a:lnSpc>
                        <a:spcAft>
                          <a:spcPts val="0"/>
                        </a:spcAft>
                      </a:pPr>
                      <a:r>
                        <a:rPr lang="en-GB" sz="1200" dirty="0">
                          <a:effectLst/>
                        </a:rPr>
                        <a:t>Usage event </a:t>
                      </a:r>
                      <a:r>
                        <a:rPr lang="en-GB" sz="1200" dirty="0" err="1">
                          <a:effectLst/>
                        </a:rPr>
                        <a:t>datestamp</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url_tim</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2010-10-17T03%3A04%3A42Z</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Date/time of usage event</a:t>
                      </a:r>
                    </a:p>
                    <a:p>
                      <a:pPr algn="just">
                        <a:lnSpc>
                          <a:spcPct val="115000"/>
                        </a:lnSpc>
                        <a:spcAft>
                          <a:spcPts val="0"/>
                        </a:spcAft>
                      </a:pPr>
                      <a:r>
                        <a:rPr lang="en-GB" sz="1200">
                          <a:effectLst/>
                        </a:rPr>
                        <a:t>(Mandatory)</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94867">
                <a:tc>
                  <a:txBody>
                    <a:bodyPr/>
                    <a:lstStyle/>
                    <a:p>
                      <a:pPr algn="l">
                        <a:lnSpc>
                          <a:spcPct val="115000"/>
                        </a:lnSpc>
                        <a:spcAft>
                          <a:spcPts val="0"/>
                        </a:spcAft>
                      </a:pPr>
                      <a:r>
                        <a:rPr lang="en-GB" sz="1200" dirty="0">
                          <a:effectLst/>
                        </a:rPr>
                        <a:t>Client IP address</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err="1">
                          <a:effectLst/>
                        </a:rPr>
                        <a:t>req_id</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urn:ip:138.250.13.161</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IP Address of the client requesting the article</a:t>
                      </a:r>
                    </a:p>
                    <a:p>
                      <a:pPr algn="just">
                        <a:lnSpc>
                          <a:spcPct val="115000"/>
                        </a:lnSpc>
                        <a:spcAft>
                          <a:spcPts val="0"/>
                        </a:spcAft>
                      </a:pPr>
                      <a:r>
                        <a:rPr lang="en-GB" sz="1200">
                          <a:effectLst/>
                        </a:rPr>
                        <a:t>(Mandatory)</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103630">
                <a:tc>
                  <a:txBody>
                    <a:bodyPr/>
                    <a:lstStyle/>
                    <a:p>
                      <a:pPr algn="just">
                        <a:lnSpc>
                          <a:spcPct val="115000"/>
                        </a:lnSpc>
                        <a:spcAft>
                          <a:spcPts val="0"/>
                        </a:spcAft>
                      </a:pPr>
                      <a:r>
                        <a:rPr lang="en-GB" sz="1200">
                          <a:effectLst/>
                        </a:rPr>
                        <a:t>UserAgent</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err="1">
                          <a:effectLst/>
                        </a:rPr>
                        <a:t>req_dat</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Mozilla%2F4.0+%28compatible%3B+MSIE+7.0%3B+Windows+NT+5.1%3B+Trident%2F4.0%3B+GoogleT5%3B+.NET+CLR+1.0.3705%3B+.NET+CLR+1.1.4322%3B+Media+Center+PC+4.0%3B+IEMB3%3B+InfoPath.1%3B+.NET+CLR+2.0.50727%3B+IEMB3%29</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The UserAgent is used to identify and eliminate, by applying COUNTER rules, accesses by robots/spiders</a:t>
                      </a:r>
                    </a:p>
                    <a:p>
                      <a:pPr algn="just">
                        <a:lnSpc>
                          <a:spcPct val="115000"/>
                        </a:lnSpc>
                        <a:spcAft>
                          <a:spcPts val="0"/>
                        </a:spcAft>
                      </a:pPr>
                      <a:r>
                        <a:rPr lang="en-GB" sz="1200" dirty="0">
                          <a:effectLst/>
                        </a:rPr>
                        <a:t>(Mandatory)</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96578">
                <a:tc>
                  <a:txBody>
                    <a:bodyPr/>
                    <a:lstStyle/>
                    <a:p>
                      <a:pPr algn="l">
                        <a:lnSpc>
                          <a:spcPct val="115000"/>
                        </a:lnSpc>
                        <a:spcAft>
                          <a:spcPts val="0"/>
                        </a:spcAft>
                      </a:pPr>
                      <a:r>
                        <a:rPr lang="en-GB" sz="1200" dirty="0">
                          <a:effectLst/>
                        </a:rPr>
                        <a:t>Item OAI identifier</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rft.artnum</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oai:dspace.lib.cranfield.ac.uk:1826/936</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(Mandatory)</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96578">
                <a:tc>
                  <a:txBody>
                    <a:bodyPr/>
                    <a:lstStyle/>
                    <a:p>
                      <a:pPr algn="l">
                        <a:lnSpc>
                          <a:spcPct val="115000"/>
                        </a:lnSpc>
                        <a:spcAft>
                          <a:spcPts val="0"/>
                        </a:spcAft>
                      </a:pPr>
                      <a:r>
                        <a:rPr lang="en-GB" sz="1200" dirty="0" err="1">
                          <a:effectLst/>
                        </a:rPr>
                        <a:t>FileURL</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a:effectLst/>
                        </a:rPr>
                        <a:t>svc_dat</a:t>
                      </a:r>
                      <a:endParaRPr lang="en-GB"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https://dspace.lib.cranfield.ac.uk/bitstream/1826/936/4/Artificial_compressibility_Pt2-2005.pdf</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(Mandatory)</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177969">
                <a:tc>
                  <a:txBody>
                    <a:bodyPr/>
                    <a:lstStyle/>
                    <a:p>
                      <a:pPr algn="l">
                        <a:lnSpc>
                          <a:spcPct val="115000"/>
                        </a:lnSpc>
                        <a:spcAft>
                          <a:spcPts val="0"/>
                        </a:spcAft>
                      </a:pPr>
                      <a:r>
                        <a:rPr lang="en-GB" sz="1200" dirty="0">
                          <a:effectLst/>
                          <a:latin typeface="Calibri"/>
                          <a:ea typeface="Calibri"/>
                          <a:cs typeface="Times New Roman"/>
                        </a:rPr>
                        <a:t>HTTP </a:t>
                      </a:r>
                      <a:r>
                        <a:rPr lang="en-GB" sz="1200" dirty="0" err="1">
                          <a:effectLst/>
                          <a:latin typeface="Calibri"/>
                          <a:ea typeface="Calibri"/>
                          <a:cs typeface="Times New Roman"/>
                        </a:rPr>
                        <a:t>referer</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err="1">
                          <a:effectLst/>
                          <a:latin typeface="Calibri"/>
                          <a:ea typeface="Calibri"/>
                          <a:cs typeface="Times New Roman"/>
                        </a:rPr>
                        <a:t>rfr_dat</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latin typeface="Calibri"/>
                          <a:ea typeface="Calibri"/>
                          <a:cs typeface="Times New Roman"/>
                        </a:rPr>
                        <a:t>https%3A%2F%2Fscholar.google.com%2F</a:t>
                      </a:r>
                    </a:p>
                  </a:txBody>
                  <a:tcPr marL="68580" marR="68580" marT="0" marB="0"/>
                </a:tc>
                <a:tc>
                  <a:txBody>
                    <a:bodyPr/>
                    <a:lstStyle/>
                    <a:p>
                      <a:pPr algn="just">
                        <a:lnSpc>
                          <a:spcPct val="115000"/>
                        </a:lnSpc>
                        <a:spcAft>
                          <a:spcPts val="0"/>
                        </a:spcAft>
                      </a:pPr>
                      <a:r>
                        <a:rPr lang="en-GB" sz="1200" kern="1200" dirty="0">
                          <a:solidFill>
                            <a:schemeClr val="dk1"/>
                          </a:solidFill>
                          <a:effectLst/>
                          <a:latin typeface="+mn-lt"/>
                          <a:ea typeface="+mn-ea"/>
                          <a:cs typeface="+mn-cs"/>
                        </a:rPr>
                        <a:t>The HTTP header field that identifies the address of the webpage (i.e. the URI) that linked to the resource being requested, which is used to help identify and eliminate accesses by robots/spiders.</a:t>
                      </a:r>
                    </a:p>
                    <a:p>
                      <a:pPr algn="just">
                        <a:lnSpc>
                          <a:spcPct val="115000"/>
                        </a:lnSpc>
                        <a:spcAft>
                          <a:spcPts val="0"/>
                        </a:spcAft>
                      </a:pPr>
                      <a:r>
                        <a:rPr lang="en-GB" sz="1200" kern="1200" dirty="0">
                          <a:solidFill>
                            <a:schemeClr val="dk1"/>
                          </a:solidFill>
                          <a:effectLst/>
                          <a:latin typeface="+mn-lt"/>
                          <a:ea typeface="+mn-ea"/>
                          <a:cs typeface="+mn-cs"/>
                        </a:rPr>
                        <a:t>(Mandatory)</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96578">
                <a:tc>
                  <a:txBody>
                    <a:bodyPr/>
                    <a:lstStyle/>
                    <a:p>
                      <a:pPr algn="l">
                        <a:lnSpc>
                          <a:spcPct val="115000"/>
                        </a:lnSpc>
                        <a:spcAft>
                          <a:spcPts val="0"/>
                        </a:spcAft>
                      </a:pPr>
                      <a:r>
                        <a:rPr lang="en-GB" sz="1200" dirty="0">
                          <a:effectLst/>
                        </a:rPr>
                        <a:t>Source repository</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rfr_id</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dspace.lib.cranfield.ac.uk</a:t>
                      </a:r>
                      <a:endParaRPr lang="en-GB"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(Mandatory)</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97385391"/>
      </p:ext>
    </p:extLst>
  </p:cSld>
  <p:clrMapOvr>
    <a:masterClrMapping/>
  </p:clrMapOvr>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2.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B8D107CC-B507-4688-9BB7-BC1773DA45E5}"/>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98B066A8-5050-4A68-95BE-F720D7B3C4CC}"/>
    </a:ext>
  </a:extLst>
</a:theme>
</file>

<file path=ppt/theme/theme4.xml><?xml version="1.0" encoding="utf-8"?>
<a:theme xmlns:a="http://schemas.openxmlformats.org/drawingml/2006/main" name="1_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B8D107CC-B507-4688-9BB7-BC1773DA45E5}"/>
    </a:ext>
  </a:extLst>
</a:theme>
</file>

<file path=ppt/theme/theme5.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544E8E78-22CE-45A7-A079-55DC3D125FB3}"/>
    </a:ext>
  </a:extLst>
</a:theme>
</file>

<file path=ppt/theme/theme6.xml><?xml version="1.0" encoding="utf-8"?>
<a:theme xmlns:a="http://schemas.openxmlformats.org/drawingml/2006/main" name="1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7.xml><?xml version="1.0" encoding="utf-8"?>
<a:theme xmlns:a="http://schemas.openxmlformats.org/drawingml/2006/main" name="2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8.xml><?xml version="1.0" encoding="utf-8"?>
<a:theme xmlns:a="http://schemas.openxmlformats.org/drawingml/2006/main" name="3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2717</Words>
  <Application>Microsoft Office PowerPoint</Application>
  <PresentationFormat>Widescreen</PresentationFormat>
  <Paragraphs>354</Paragraphs>
  <Slides>25</Slides>
  <Notes>8</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25</vt:i4>
      </vt:variant>
    </vt:vector>
  </HeadingPairs>
  <TitlesOfParts>
    <vt:vector size="41" baseType="lpstr">
      <vt:lpstr>MS PGothic</vt:lpstr>
      <vt:lpstr>Arial</vt:lpstr>
      <vt:lpstr>Calibri</vt:lpstr>
      <vt:lpstr>Corbel</vt:lpstr>
      <vt:lpstr>Helvetica Neue</vt:lpstr>
      <vt:lpstr>Lucida Grande</vt:lpstr>
      <vt:lpstr>Times New Roman</vt:lpstr>
      <vt:lpstr>Wingdings</vt:lpstr>
      <vt:lpstr>Jisc Content Slides</vt:lpstr>
      <vt:lpstr>Jisc Divider Sldes</vt:lpstr>
      <vt:lpstr>Jisc Closing Slides</vt:lpstr>
      <vt:lpstr>1_Jisc Divider Sldes</vt:lpstr>
      <vt:lpstr>Jisc Cover Slides</vt:lpstr>
      <vt:lpstr>1_Jisc Content Slides</vt:lpstr>
      <vt:lpstr>2_Jisc Content Slides</vt:lpstr>
      <vt:lpstr>3_Jisc Content Slides</vt:lpstr>
      <vt:lpstr>Audio set-up</vt:lpstr>
      <vt:lpstr>Navigation</vt:lpstr>
      <vt:lpstr>IRUS-UK: the technical aspects</vt:lpstr>
      <vt:lpstr>Introduction</vt:lpstr>
      <vt:lpstr>Who is responsible for IRUS-UK?</vt:lpstr>
      <vt:lpstr>IRUS-UK: technical aspects</vt:lpstr>
      <vt:lpstr>IRUS-UK: how we gather data</vt:lpstr>
      <vt:lpstr>IRUS-UK: the Tracker Protocol</vt:lpstr>
      <vt:lpstr>IRUS-UK: the Tracker Protocol</vt:lpstr>
      <vt:lpstr>IRUS-UK: the Tracker Protocol</vt:lpstr>
      <vt:lpstr>IRUS-UK: deploying the Tracker</vt:lpstr>
      <vt:lpstr>IRUS-UK: deploying the Tracker - DSpace</vt:lpstr>
      <vt:lpstr>IRUS-UK: deploying the Tracker - Eprints</vt:lpstr>
      <vt:lpstr>IRUS-UK: deploying the Tracker - others</vt:lpstr>
      <vt:lpstr>IRUS-UK: storing data</vt:lpstr>
      <vt:lpstr>IRUS-UK: processing data</vt:lpstr>
      <vt:lpstr>IRUS-UK: robotic and rogue usage exclusions</vt:lpstr>
      <vt:lpstr>IRUS-UK: robotic and rogue usage exclusions</vt:lpstr>
      <vt:lpstr>IRUS-UK: robotic and rogue usage exclusions</vt:lpstr>
      <vt:lpstr>IRUS-UK: processing data</vt:lpstr>
      <vt:lpstr>IRUS-UK: processing data</vt:lpstr>
      <vt:lpstr>IRUS-UK: exposing statistics</vt:lpstr>
      <vt:lpstr>IRUS-UK: into the future. . .</vt:lpstr>
      <vt:lpstr>Contact us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dc:title>
  <dc:creator>Hilary Jones</dc:creator>
  <cp:lastModifiedBy>Hilary Jones</cp:lastModifiedBy>
  <cp:revision>112</cp:revision>
  <dcterms:created xsi:type="dcterms:W3CDTF">2018-04-25T14:56:41Z</dcterms:created>
  <dcterms:modified xsi:type="dcterms:W3CDTF">2018-10-25T11:43:54Z</dcterms:modified>
</cp:coreProperties>
</file>