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73" r:id="rId7"/>
    <p:sldMasterId id="2147483684" r:id="rId8"/>
    <p:sldMasterId id="2147483691" r:id="rId9"/>
    <p:sldMasterId id="2147483693" r:id="rId10"/>
    <p:sldMasterId id="2147483698" r:id="rId11"/>
  </p:sldMasterIdLst>
  <p:notesMasterIdLst>
    <p:notesMasterId r:id="rId28"/>
  </p:notesMasterIdLst>
  <p:handoutMasterIdLst>
    <p:handoutMasterId r:id="rId29"/>
  </p:handoutMasterIdLst>
  <p:sldIdLst>
    <p:sldId id="289" r:id="rId12"/>
    <p:sldId id="305" r:id="rId13"/>
    <p:sldId id="273" r:id="rId14"/>
    <p:sldId id="279" r:id="rId15"/>
    <p:sldId id="293" r:id="rId16"/>
    <p:sldId id="296" r:id="rId17"/>
    <p:sldId id="274" r:id="rId18"/>
    <p:sldId id="294" r:id="rId19"/>
    <p:sldId id="295" r:id="rId20"/>
    <p:sldId id="298" r:id="rId21"/>
    <p:sldId id="299" r:id="rId22"/>
    <p:sldId id="291" r:id="rId23"/>
    <p:sldId id="292" r:id="rId24"/>
    <p:sldId id="290" r:id="rId25"/>
    <p:sldId id="297" r:id="rId26"/>
    <p:sldId id="307" r:id="rId27"/>
  </p:sldIdLst>
  <p:sldSz cx="9144000" cy="5143500" type="screen16x9"/>
  <p:notesSz cx="6797675" cy="992822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A8B"/>
    <a:srgbClr val="FFFFFF"/>
    <a:srgbClr val="000000"/>
    <a:srgbClr val="2C3841"/>
    <a:srgbClr val="458557"/>
    <a:srgbClr val="9BA7B0"/>
    <a:srgbClr val="B9C9D5"/>
    <a:srgbClr val="CADCF0"/>
    <a:srgbClr val="820036"/>
    <a:srgbClr val="8A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0" autoAdjust="0"/>
    <p:restoredTop sz="65948" autoAdjust="0"/>
  </p:normalViewPr>
  <p:slideViewPr>
    <p:cSldViewPr snapToGrid="0">
      <p:cViewPr>
        <p:scale>
          <a:sx n="90" d="100"/>
          <a:sy n="90" d="100"/>
        </p:scale>
        <p:origin x="64" y="-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8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4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Master" Target="slideMasters/slideMaster5.xml"/><Relationship Id="rId11" Type="http://schemas.openxmlformats.org/officeDocument/2006/relationships/slideMaster" Target="slideMasters/slideMaster6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78ECD-DD97-4421-BB62-C91B8CC5D88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923E62F-2C7E-44FA-8138-8DACDCDF5459}">
      <dgm:prSet phldrT="[Text]"/>
      <dgm:spPr>
        <a:solidFill>
          <a:srgbClr val="0070C0"/>
        </a:solidFill>
      </dgm:spPr>
      <dgm:t>
        <a:bodyPr/>
        <a:lstStyle/>
        <a:p>
          <a:r>
            <a:rPr lang="en-GB" b="1" dirty="0" smtClean="0"/>
            <a:t>maintains reliable, consistent and credible usage statistics</a:t>
          </a:r>
          <a:endParaRPr lang="en-GB" b="1" dirty="0"/>
        </a:p>
      </dgm:t>
    </dgm:pt>
    <dgm:pt modelId="{8C4EDF56-F032-403F-A9C0-C4A0FB417F90}" type="parTrans" cxnId="{D5907E65-53AD-498A-BFF9-30338A207EF4}">
      <dgm:prSet/>
      <dgm:spPr/>
      <dgm:t>
        <a:bodyPr/>
        <a:lstStyle/>
        <a:p>
          <a:endParaRPr lang="en-GB"/>
        </a:p>
      </dgm:t>
    </dgm:pt>
    <dgm:pt modelId="{16964B79-D2A8-4058-90D7-7AF89DA6A0C7}" type="sibTrans" cxnId="{D5907E65-53AD-498A-BFF9-30338A207EF4}">
      <dgm:prSet/>
      <dgm:spPr/>
      <dgm:t>
        <a:bodyPr/>
        <a:lstStyle/>
        <a:p>
          <a:endParaRPr lang="en-GB"/>
        </a:p>
      </dgm:t>
    </dgm:pt>
    <dgm:pt modelId="{E25AE570-98EA-4502-A805-1AB7D576E4E7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 smtClean="0"/>
            <a:t>international initiative aiming to improve </a:t>
          </a:r>
          <a:r>
            <a:rPr lang="en-GB" b="1" dirty="0" err="1" smtClean="0"/>
            <a:t>bibliometrics</a:t>
          </a:r>
          <a:r>
            <a:rPr lang="en-GB" b="1" dirty="0" smtClean="0"/>
            <a:t> </a:t>
          </a:r>
          <a:endParaRPr lang="en-GB" b="1" dirty="0"/>
        </a:p>
      </dgm:t>
    </dgm:pt>
    <dgm:pt modelId="{0D14D793-A557-47F8-BB8F-3F0EB5DA9216}" type="parTrans" cxnId="{068E8C9D-4B96-4798-A422-DB44F8EBD368}">
      <dgm:prSet/>
      <dgm:spPr/>
      <dgm:t>
        <a:bodyPr/>
        <a:lstStyle/>
        <a:p>
          <a:endParaRPr lang="en-GB"/>
        </a:p>
      </dgm:t>
    </dgm:pt>
    <dgm:pt modelId="{332ECBCC-0E12-4FD9-B2DC-37CDE50EC029}" type="sibTrans" cxnId="{068E8C9D-4B96-4798-A422-DB44F8EBD368}">
      <dgm:prSet/>
      <dgm:spPr/>
      <dgm:t>
        <a:bodyPr/>
        <a:lstStyle/>
        <a:p>
          <a:endParaRPr lang="en-GB"/>
        </a:p>
      </dgm:t>
    </dgm:pt>
    <dgm:pt modelId="{DD7DDF4E-48DC-4BED-AB96-F0DB72433BC8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 smtClean="0"/>
            <a:t>community-led initiative supported by member fees </a:t>
          </a:r>
          <a:endParaRPr lang="en-GB" b="1" dirty="0"/>
        </a:p>
      </dgm:t>
    </dgm:pt>
    <dgm:pt modelId="{6690B326-FC5C-4468-997D-D70C3379CD91}" type="parTrans" cxnId="{DC4B0E57-93A8-4E39-997B-98F7BA465623}">
      <dgm:prSet/>
      <dgm:spPr/>
      <dgm:t>
        <a:bodyPr/>
        <a:lstStyle/>
        <a:p>
          <a:endParaRPr lang="en-GB"/>
        </a:p>
      </dgm:t>
    </dgm:pt>
    <dgm:pt modelId="{D3A3682D-59CF-4AD7-BC7A-F42A1CDBA26B}" type="sibTrans" cxnId="{DC4B0E57-93A8-4E39-997B-98F7BA465623}">
      <dgm:prSet/>
      <dgm:spPr/>
      <dgm:t>
        <a:bodyPr/>
        <a:lstStyle/>
        <a:p>
          <a:endParaRPr lang="en-GB"/>
        </a:p>
      </dgm:t>
    </dgm:pt>
    <dgm:pt modelId="{79225959-D380-48F7-82D6-11BA4F5792F0}">
      <dgm:prSet/>
      <dgm:spPr>
        <a:solidFill>
          <a:srgbClr val="FFC000"/>
        </a:solidFill>
      </dgm:spPr>
      <dgm:t>
        <a:bodyPr/>
        <a:lstStyle/>
        <a:p>
          <a:r>
            <a:rPr lang="en-GB" b="1" dirty="0" smtClean="0"/>
            <a:t>free and open standard:</a:t>
          </a:r>
          <a:br>
            <a:rPr lang="en-GB" b="1" dirty="0" smtClean="0"/>
          </a:br>
          <a:r>
            <a:rPr lang="en-GB" b="1" dirty="0" smtClean="0"/>
            <a:t>CODE OF PRACTICE</a:t>
          </a:r>
        </a:p>
      </dgm:t>
    </dgm:pt>
    <dgm:pt modelId="{ADFF57E6-E32C-47A2-92C3-EC509E4FA7EF}" type="parTrans" cxnId="{2BAA512C-D781-4121-B889-915C979C6846}">
      <dgm:prSet/>
      <dgm:spPr/>
      <dgm:t>
        <a:bodyPr/>
        <a:lstStyle/>
        <a:p>
          <a:endParaRPr lang="en-GB"/>
        </a:p>
      </dgm:t>
    </dgm:pt>
    <dgm:pt modelId="{97B15F8A-4E5F-4FCF-9A40-FAFBCE02CB69}" type="sibTrans" cxnId="{2BAA512C-D781-4121-B889-915C979C6846}">
      <dgm:prSet/>
      <dgm:spPr/>
      <dgm:t>
        <a:bodyPr/>
        <a:lstStyle/>
        <a:p>
          <a:endParaRPr lang="en-GB"/>
        </a:p>
      </dgm:t>
    </dgm:pt>
    <dgm:pt modelId="{EB985572-DF2B-439E-8761-C734FDFEC8BE}" type="pres">
      <dgm:prSet presAssocID="{BA078ECD-DD97-4421-BB62-C91B8CC5D88E}" presName="Name0" presStyleCnt="0">
        <dgm:presLayoutVars>
          <dgm:dir/>
          <dgm:resizeHandles val="exact"/>
        </dgm:presLayoutVars>
      </dgm:prSet>
      <dgm:spPr/>
    </dgm:pt>
    <dgm:pt modelId="{79E7DA32-052A-44C8-9CC4-501160022E1D}" type="pres">
      <dgm:prSet presAssocID="{BA078ECD-DD97-4421-BB62-C91B8CC5D88E}" presName="fgShape" presStyleLbl="fgShp" presStyleIdx="0" presStyleCnt="1"/>
      <dgm:spPr>
        <a:solidFill>
          <a:srgbClr val="00B0F0"/>
        </a:solidFill>
      </dgm:spPr>
    </dgm:pt>
    <dgm:pt modelId="{CE3D6887-E6A3-4B27-A797-67B9EB83F0DA}" type="pres">
      <dgm:prSet presAssocID="{BA078ECD-DD97-4421-BB62-C91B8CC5D88E}" presName="linComp" presStyleCnt="0"/>
      <dgm:spPr/>
    </dgm:pt>
    <dgm:pt modelId="{150FC6E2-BBDD-4D06-ABCE-1CCA5683D43D}" type="pres">
      <dgm:prSet presAssocID="{2923E62F-2C7E-44FA-8138-8DACDCDF5459}" presName="compNode" presStyleCnt="0"/>
      <dgm:spPr/>
    </dgm:pt>
    <dgm:pt modelId="{422789F9-7EB9-429E-8128-E67B9D81FE93}" type="pres">
      <dgm:prSet presAssocID="{2923E62F-2C7E-44FA-8138-8DACDCDF5459}" presName="bkgdShape" presStyleLbl="node1" presStyleIdx="0" presStyleCnt="4"/>
      <dgm:spPr/>
      <dgm:t>
        <a:bodyPr/>
        <a:lstStyle/>
        <a:p>
          <a:endParaRPr lang="en-GB"/>
        </a:p>
      </dgm:t>
    </dgm:pt>
    <dgm:pt modelId="{5B02EA72-CAD6-4FD3-8324-130A39F983AF}" type="pres">
      <dgm:prSet presAssocID="{2923E62F-2C7E-44FA-8138-8DACDCDF545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7BA809-6574-48E9-A78B-6BD6AF1770A4}" type="pres">
      <dgm:prSet presAssocID="{2923E62F-2C7E-44FA-8138-8DACDCDF5459}" presName="invisiNode" presStyleLbl="node1" presStyleIdx="0" presStyleCnt="4"/>
      <dgm:spPr/>
    </dgm:pt>
    <dgm:pt modelId="{F7EB25E5-2395-4AF1-A4B1-D29B4EE6C423}" type="pres">
      <dgm:prSet presAssocID="{2923E62F-2C7E-44FA-8138-8DACDCDF5459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7F0E4C5-A804-47A2-A165-A591324274B5}" type="pres">
      <dgm:prSet presAssocID="{16964B79-D2A8-4058-90D7-7AF89DA6A0C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3FE26B1-7487-4132-BAAC-149CFA09B0BE}" type="pres">
      <dgm:prSet presAssocID="{79225959-D380-48F7-82D6-11BA4F5792F0}" presName="compNode" presStyleCnt="0"/>
      <dgm:spPr/>
    </dgm:pt>
    <dgm:pt modelId="{B314B3D3-ECEC-4A45-A850-DF4FEC444083}" type="pres">
      <dgm:prSet presAssocID="{79225959-D380-48F7-82D6-11BA4F5792F0}" presName="bkgdShape" presStyleLbl="node1" presStyleIdx="1" presStyleCnt="4"/>
      <dgm:spPr/>
      <dgm:t>
        <a:bodyPr/>
        <a:lstStyle/>
        <a:p>
          <a:endParaRPr lang="en-GB"/>
        </a:p>
      </dgm:t>
    </dgm:pt>
    <dgm:pt modelId="{57ED9656-CADD-4240-8611-7F44E16FAFD3}" type="pres">
      <dgm:prSet presAssocID="{79225959-D380-48F7-82D6-11BA4F5792F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DD3613-190E-47B2-BAB4-D44C8AA7C564}" type="pres">
      <dgm:prSet presAssocID="{79225959-D380-48F7-82D6-11BA4F5792F0}" presName="invisiNode" presStyleLbl="node1" presStyleIdx="1" presStyleCnt="4"/>
      <dgm:spPr/>
    </dgm:pt>
    <dgm:pt modelId="{F05FD7E8-423E-48C1-A3B6-31712B5D7658}" type="pres">
      <dgm:prSet presAssocID="{79225959-D380-48F7-82D6-11BA4F5792F0}" presName="imagNode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0A1A63F-4AF7-4D69-AA6B-1B524C8AA57B}" type="pres">
      <dgm:prSet presAssocID="{97B15F8A-4E5F-4FCF-9A40-FAFBCE02CB6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75FA573-3E69-4EAF-8C6B-3F73FA25DF55}" type="pres">
      <dgm:prSet presAssocID="{E25AE570-98EA-4502-A805-1AB7D576E4E7}" presName="compNode" presStyleCnt="0"/>
      <dgm:spPr/>
    </dgm:pt>
    <dgm:pt modelId="{BAF0ADA7-051C-42E7-9049-6E4EF002BA78}" type="pres">
      <dgm:prSet presAssocID="{E25AE570-98EA-4502-A805-1AB7D576E4E7}" presName="bkgdShape" presStyleLbl="node1" presStyleIdx="2" presStyleCnt="4"/>
      <dgm:spPr/>
      <dgm:t>
        <a:bodyPr/>
        <a:lstStyle/>
        <a:p>
          <a:endParaRPr lang="en-GB"/>
        </a:p>
      </dgm:t>
    </dgm:pt>
    <dgm:pt modelId="{ACAD900B-9C71-45C7-B5BA-F5876CBB48EB}" type="pres">
      <dgm:prSet presAssocID="{E25AE570-98EA-4502-A805-1AB7D576E4E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211951-C9CE-423E-BC24-16934320F57E}" type="pres">
      <dgm:prSet presAssocID="{E25AE570-98EA-4502-A805-1AB7D576E4E7}" presName="invisiNode" presStyleLbl="node1" presStyleIdx="2" presStyleCnt="4"/>
      <dgm:spPr/>
    </dgm:pt>
    <dgm:pt modelId="{655A4A1F-D316-46D7-9562-AD96896E2886}" type="pres">
      <dgm:prSet presAssocID="{E25AE570-98EA-4502-A805-1AB7D576E4E7}" presName="imagNode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67C9F4E-D96C-4072-BAB6-BA52E5480EEC}" type="pres">
      <dgm:prSet presAssocID="{332ECBCC-0E12-4FD9-B2DC-37CDE50EC0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0AEA6E-7F74-48FD-985F-8FBCD8A888EB}" type="pres">
      <dgm:prSet presAssocID="{DD7DDF4E-48DC-4BED-AB96-F0DB72433BC8}" presName="compNode" presStyleCnt="0"/>
      <dgm:spPr/>
    </dgm:pt>
    <dgm:pt modelId="{5BF21DFE-A933-4BF4-8524-E17DACCD4F29}" type="pres">
      <dgm:prSet presAssocID="{DD7DDF4E-48DC-4BED-AB96-F0DB72433BC8}" presName="bkgdShape" presStyleLbl="node1" presStyleIdx="3" presStyleCnt="4" custLinFactNeighborX="808" custLinFactNeighborY="-1480"/>
      <dgm:spPr/>
      <dgm:t>
        <a:bodyPr/>
        <a:lstStyle/>
        <a:p>
          <a:endParaRPr lang="en-GB"/>
        </a:p>
      </dgm:t>
    </dgm:pt>
    <dgm:pt modelId="{75767573-F8AA-4839-939A-35D5C0C69760}" type="pres">
      <dgm:prSet presAssocID="{DD7DDF4E-48DC-4BED-AB96-F0DB72433BC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AB0D28-386D-4CF0-81EE-208E8321819E}" type="pres">
      <dgm:prSet presAssocID="{DD7DDF4E-48DC-4BED-AB96-F0DB72433BC8}" presName="invisiNode" presStyleLbl="node1" presStyleIdx="3" presStyleCnt="4"/>
      <dgm:spPr/>
    </dgm:pt>
    <dgm:pt modelId="{5756FDA6-61B9-45E1-A596-1198C246B10D}" type="pres">
      <dgm:prSet presAssocID="{DD7DDF4E-48DC-4BED-AB96-F0DB72433BC8}" presName="imagNod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1F1B8BA-9422-F04C-956C-4D8C84CF41B2}" type="presOf" srcId="{79225959-D380-48F7-82D6-11BA4F5792F0}" destId="{57ED9656-CADD-4240-8611-7F44E16FAFD3}" srcOrd="1" destOrd="0" presId="urn:microsoft.com/office/officeart/2005/8/layout/hList7"/>
    <dgm:cxn modelId="{F6FF644B-6461-084F-8932-5AFE5EDA3592}" type="presOf" srcId="{2923E62F-2C7E-44FA-8138-8DACDCDF5459}" destId="{422789F9-7EB9-429E-8128-E67B9D81FE93}" srcOrd="0" destOrd="0" presId="urn:microsoft.com/office/officeart/2005/8/layout/hList7"/>
    <dgm:cxn modelId="{AF8A8601-4908-E349-92BC-E6E0B7715C75}" type="presOf" srcId="{332ECBCC-0E12-4FD9-B2DC-37CDE50EC029}" destId="{467C9F4E-D96C-4072-BAB6-BA52E5480EEC}" srcOrd="0" destOrd="0" presId="urn:microsoft.com/office/officeart/2005/8/layout/hList7"/>
    <dgm:cxn modelId="{2BAA512C-D781-4121-B889-915C979C6846}" srcId="{BA078ECD-DD97-4421-BB62-C91B8CC5D88E}" destId="{79225959-D380-48F7-82D6-11BA4F5792F0}" srcOrd="1" destOrd="0" parTransId="{ADFF57E6-E32C-47A2-92C3-EC509E4FA7EF}" sibTransId="{97B15F8A-4E5F-4FCF-9A40-FAFBCE02CB69}"/>
    <dgm:cxn modelId="{E6C22E30-C596-D247-9DDC-6D425F567CCB}" type="presOf" srcId="{79225959-D380-48F7-82D6-11BA4F5792F0}" destId="{B314B3D3-ECEC-4A45-A850-DF4FEC444083}" srcOrd="0" destOrd="0" presId="urn:microsoft.com/office/officeart/2005/8/layout/hList7"/>
    <dgm:cxn modelId="{068E8C9D-4B96-4798-A422-DB44F8EBD368}" srcId="{BA078ECD-DD97-4421-BB62-C91B8CC5D88E}" destId="{E25AE570-98EA-4502-A805-1AB7D576E4E7}" srcOrd="2" destOrd="0" parTransId="{0D14D793-A557-47F8-BB8F-3F0EB5DA9216}" sibTransId="{332ECBCC-0E12-4FD9-B2DC-37CDE50EC029}"/>
    <dgm:cxn modelId="{D5907E65-53AD-498A-BFF9-30338A207EF4}" srcId="{BA078ECD-DD97-4421-BB62-C91B8CC5D88E}" destId="{2923E62F-2C7E-44FA-8138-8DACDCDF5459}" srcOrd="0" destOrd="0" parTransId="{8C4EDF56-F032-403F-A9C0-C4A0FB417F90}" sibTransId="{16964B79-D2A8-4058-90D7-7AF89DA6A0C7}"/>
    <dgm:cxn modelId="{137003EE-F424-AF42-B802-5D7C6F3A6445}" type="presOf" srcId="{BA078ECD-DD97-4421-BB62-C91B8CC5D88E}" destId="{EB985572-DF2B-439E-8761-C734FDFEC8BE}" srcOrd="0" destOrd="0" presId="urn:microsoft.com/office/officeart/2005/8/layout/hList7"/>
    <dgm:cxn modelId="{DC4B0E57-93A8-4E39-997B-98F7BA465623}" srcId="{BA078ECD-DD97-4421-BB62-C91B8CC5D88E}" destId="{DD7DDF4E-48DC-4BED-AB96-F0DB72433BC8}" srcOrd="3" destOrd="0" parTransId="{6690B326-FC5C-4468-997D-D70C3379CD91}" sibTransId="{D3A3682D-59CF-4AD7-BC7A-F42A1CDBA26B}"/>
    <dgm:cxn modelId="{6603C0DB-6AA5-6F4A-8EE1-7F8EBF82AFF5}" type="presOf" srcId="{2923E62F-2C7E-44FA-8138-8DACDCDF5459}" destId="{5B02EA72-CAD6-4FD3-8324-130A39F983AF}" srcOrd="1" destOrd="0" presId="urn:microsoft.com/office/officeart/2005/8/layout/hList7"/>
    <dgm:cxn modelId="{DBC8123F-6FC7-5149-BA1F-E2A7327188A7}" type="presOf" srcId="{DD7DDF4E-48DC-4BED-AB96-F0DB72433BC8}" destId="{75767573-F8AA-4839-939A-35D5C0C69760}" srcOrd="1" destOrd="0" presId="urn:microsoft.com/office/officeart/2005/8/layout/hList7"/>
    <dgm:cxn modelId="{B1CA5AA5-496C-2846-8903-FCC522D41428}" type="presOf" srcId="{97B15F8A-4E5F-4FCF-9A40-FAFBCE02CB69}" destId="{E0A1A63F-4AF7-4D69-AA6B-1B524C8AA57B}" srcOrd="0" destOrd="0" presId="urn:microsoft.com/office/officeart/2005/8/layout/hList7"/>
    <dgm:cxn modelId="{3B926B2D-5A21-3D45-8BDC-C116527A7540}" type="presOf" srcId="{E25AE570-98EA-4502-A805-1AB7D576E4E7}" destId="{BAF0ADA7-051C-42E7-9049-6E4EF002BA78}" srcOrd="0" destOrd="0" presId="urn:microsoft.com/office/officeart/2005/8/layout/hList7"/>
    <dgm:cxn modelId="{A1176A3E-DDCC-4E45-94C0-086E4A86DE7B}" type="presOf" srcId="{E25AE570-98EA-4502-A805-1AB7D576E4E7}" destId="{ACAD900B-9C71-45C7-B5BA-F5876CBB48EB}" srcOrd="1" destOrd="0" presId="urn:microsoft.com/office/officeart/2005/8/layout/hList7"/>
    <dgm:cxn modelId="{4ABF9014-3199-1B46-8A71-2D7C6D011D13}" type="presOf" srcId="{16964B79-D2A8-4058-90D7-7AF89DA6A0C7}" destId="{D7F0E4C5-A804-47A2-A165-A591324274B5}" srcOrd="0" destOrd="0" presId="urn:microsoft.com/office/officeart/2005/8/layout/hList7"/>
    <dgm:cxn modelId="{4F1CA218-A3C3-E047-8D9A-319925775AAB}" type="presOf" srcId="{DD7DDF4E-48DC-4BED-AB96-F0DB72433BC8}" destId="{5BF21DFE-A933-4BF4-8524-E17DACCD4F29}" srcOrd="0" destOrd="0" presId="urn:microsoft.com/office/officeart/2005/8/layout/hList7"/>
    <dgm:cxn modelId="{DEEABD34-83DA-4241-8A26-1ABA4410881A}" type="presParOf" srcId="{EB985572-DF2B-439E-8761-C734FDFEC8BE}" destId="{79E7DA32-052A-44C8-9CC4-501160022E1D}" srcOrd="0" destOrd="0" presId="urn:microsoft.com/office/officeart/2005/8/layout/hList7"/>
    <dgm:cxn modelId="{A95D2FEC-899F-264B-87A0-37D9745DF63D}" type="presParOf" srcId="{EB985572-DF2B-439E-8761-C734FDFEC8BE}" destId="{CE3D6887-E6A3-4B27-A797-67B9EB83F0DA}" srcOrd="1" destOrd="0" presId="urn:microsoft.com/office/officeart/2005/8/layout/hList7"/>
    <dgm:cxn modelId="{1AAAFA18-A5B3-C440-81AC-F1BDBFDA15FA}" type="presParOf" srcId="{CE3D6887-E6A3-4B27-A797-67B9EB83F0DA}" destId="{150FC6E2-BBDD-4D06-ABCE-1CCA5683D43D}" srcOrd="0" destOrd="0" presId="urn:microsoft.com/office/officeart/2005/8/layout/hList7"/>
    <dgm:cxn modelId="{49688419-2AD3-6B4D-8D41-DCA9006681D3}" type="presParOf" srcId="{150FC6E2-BBDD-4D06-ABCE-1CCA5683D43D}" destId="{422789F9-7EB9-429E-8128-E67B9D81FE93}" srcOrd="0" destOrd="0" presId="urn:microsoft.com/office/officeart/2005/8/layout/hList7"/>
    <dgm:cxn modelId="{4E3ADEEB-BE3A-EE4A-828F-20EABAC0A236}" type="presParOf" srcId="{150FC6E2-BBDD-4D06-ABCE-1CCA5683D43D}" destId="{5B02EA72-CAD6-4FD3-8324-130A39F983AF}" srcOrd="1" destOrd="0" presId="urn:microsoft.com/office/officeart/2005/8/layout/hList7"/>
    <dgm:cxn modelId="{30F40404-FD7C-1049-BA4B-B0EA900F0F47}" type="presParOf" srcId="{150FC6E2-BBDD-4D06-ABCE-1CCA5683D43D}" destId="{0B7BA809-6574-48E9-A78B-6BD6AF1770A4}" srcOrd="2" destOrd="0" presId="urn:microsoft.com/office/officeart/2005/8/layout/hList7"/>
    <dgm:cxn modelId="{221AEE02-4D41-814E-812A-D556944D154F}" type="presParOf" srcId="{150FC6E2-BBDD-4D06-ABCE-1CCA5683D43D}" destId="{F7EB25E5-2395-4AF1-A4B1-D29B4EE6C423}" srcOrd="3" destOrd="0" presId="urn:microsoft.com/office/officeart/2005/8/layout/hList7"/>
    <dgm:cxn modelId="{43E4FB48-E9BF-FC4D-85D5-E9358AC5561C}" type="presParOf" srcId="{CE3D6887-E6A3-4B27-A797-67B9EB83F0DA}" destId="{D7F0E4C5-A804-47A2-A165-A591324274B5}" srcOrd="1" destOrd="0" presId="urn:microsoft.com/office/officeart/2005/8/layout/hList7"/>
    <dgm:cxn modelId="{2CD95961-07F5-1747-9007-CDE6F45A2737}" type="presParOf" srcId="{CE3D6887-E6A3-4B27-A797-67B9EB83F0DA}" destId="{C3FE26B1-7487-4132-BAAC-149CFA09B0BE}" srcOrd="2" destOrd="0" presId="urn:microsoft.com/office/officeart/2005/8/layout/hList7"/>
    <dgm:cxn modelId="{4735E2D0-FB32-A942-9928-907A19CF91EF}" type="presParOf" srcId="{C3FE26B1-7487-4132-BAAC-149CFA09B0BE}" destId="{B314B3D3-ECEC-4A45-A850-DF4FEC444083}" srcOrd="0" destOrd="0" presId="urn:microsoft.com/office/officeart/2005/8/layout/hList7"/>
    <dgm:cxn modelId="{37A3437A-14BC-6B44-AF42-1C0AEBA96F36}" type="presParOf" srcId="{C3FE26B1-7487-4132-BAAC-149CFA09B0BE}" destId="{57ED9656-CADD-4240-8611-7F44E16FAFD3}" srcOrd="1" destOrd="0" presId="urn:microsoft.com/office/officeart/2005/8/layout/hList7"/>
    <dgm:cxn modelId="{73C2C307-4376-2044-BDBC-6616AF114CE8}" type="presParOf" srcId="{C3FE26B1-7487-4132-BAAC-149CFA09B0BE}" destId="{24DD3613-190E-47B2-BAB4-D44C8AA7C564}" srcOrd="2" destOrd="0" presId="urn:microsoft.com/office/officeart/2005/8/layout/hList7"/>
    <dgm:cxn modelId="{9CB9A2A6-0F90-9A4C-83A6-774C6A97C8C5}" type="presParOf" srcId="{C3FE26B1-7487-4132-BAAC-149CFA09B0BE}" destId="{F05FD7E8-423E-48C1-A3B6-31712B5D7658}" srcOrd="3" destOrd="0" presId="urn:microsoft.com/office/officeart/2005/8/layout/hList7"/>
    <dgm:cxn modelId="{19E42DC2-25BC-9C45-82F6-0C483B5C1383}" type="presParOf" srcId="{CE3D6887-E6A3-4B27-A797-67B9EB83F0DA}" destId="{E0A1A63F-4AF7-4D69-AA6B-1B524C8AA57B}" srcOrd="3" destOrd="0" presId="urn:microsoft.com/office/officeart/2005/8/layout/hList7"/>
    <dgm:cxn modelId="{F957CB10-99C6-E44F-ABC8-558463459913}" type="presParOf" srcId="{CE3D6887-E6A3-4B27-A797-67B9EB83F0DA}" destId="{775FA573-3E69-4EAF-8C6B-3F73FA25DF55}" srcOrd="4" destOrd="0" presId="urn:microsoft.com/office/officeart/2005/8/layout/hList7"/>
    <dgm:cxn modelId="{CC9FD47E-9091-5C4E-AFF5-69A8FC3556CC}" type="presParOf" srcId="{775FA573-3E69-4EAF-8C6B-3F73FA25DF55}" destId="{BAF0ADA7-051C-42E7-9049-6E4EF002BA78}" srcOrd="0" destOrd="0" presId="urn:microsoft.com/office/officeart/2005/8/layout/hList7"/>
    <dgm:cxn modelId="{6B48D207-4EC1-9D42-8056-B83D1AE52237}" type="presParOf" srcId="{775FA573-3E69-4EAF-8C6B-3F73FA25DF55}" destId="{ACAD900B-9C71-45C7-B5BA-F5876CBB48EB}" srcOrd="1" destOrd="0" presId="urn:microsoft.com/office/officeart/2005/8/layout/hList7"/>
    <dgm:cxn modelId="{BC3BD5D5-ECDE-1445-9899-7B4AF88715CB}" type="presParOf" srcId="{775FA573-3E69-4EAF-8C6B-3F73FA25DF55}" destId="{1F211951-C9CE-423E-BC24-16934320F57E}" srcOrd="2" destOrd="0" presId="urn:microsoft.com/office/officeart/2005/8/layout/hList7"/>
    <dgm:cxn modelId="{44842F5B-4239-C14D-A3E1-7DFF9F47B3A2}" type="presParOf" srcId="{775FA573-3E69-4EAF-8C6B-3F73FA25DF55}" destId="{655A4A1F-D316-46D7-9562-AD96896E2886}" srcOrd="3" destOrd="0" presId="urn:microsoft.com/office/officeart/2005/8/layout/hList7"/>
    <dgm:cxn modelId="{AA30595D-8B24-294A-B1D3-DB704F8FFA29}" type="presParOf" srcId="{CE3D6887-E6A3-4B27-A797-67B9EB83F0DA}" destId="{467C9F4E-D96C-4072-BAB6-BA52E5480EEC}" srcOrd="5" destOrd="0" presId="urn:microsoft.com/office/officeart/2005/8/layout/hList7"/>
    <dgm:cxn modelId="{BF51A442-71A6-9943-94FC-A565E5F5F973}" type="presParOf" srcId="{CE3D6887-E6A3-4B27-A797-67B9EB83F0DA}" destId="{680AEA6E-7F74-48FD-985F-8FBCD8A888EB}" srcOrd="6" destOrd="0" presId="urn:microsoft.com/office/officeart/2005/8/layout/hList7"/>
    <dgm:cxn modelId="{7CB9B6C3-AB24-D940-8AC5-0CD24C88037C}" type="presParOf" srcId="{680AEA6E-7F74-48FD-985F-8FBCD8A888EB}" destId="{5BF21DFE-A933-4BF4-8524-E17DACCD4F29}" srcOrd="0" destOrd="0" presId="urn:microsoft.com/office/officeart/2005/8/layout/hList7"/>
    <dgm:cxn modelId="{AB200D71-8CA6-9549-8E10-71609C04DDC5}" type="presParOf" srcId="{680AEA6E-7F74-48FD-985F-8FBCD8A888EB}" destId="{75767573-F8AA-4839-939A-35D5C0C69760}" srcOrd="1" destOrd="0" presId="urn:microsoft.com/office/officeart/2005/8/layout/hList7"/>
    <dgm:cxn modelId="{27BA6C2D-7B51-A34C-B313-EF63C4075DA7}" type="presParOf" srcId="{680AEA6E-7F74-48FD-985F-8FBCD8A888EB}" destId="{EEAB0D28-386D-4CF0-81EE-208E8321819E}" srcOrd="2" destOrd="0" presId="urn:microsoft.com/office/officeart/2005/8/layout/hList7"/>
    <dgm:cxn modelId="{3C808521-2F7C-7542-BAB5-4D025936239F}" type="presParOf" srcId="{680AEA6E-7F74-48FD-985F-8FBCD8A888EB}" destId="{5756FDA6-61B9-45E1-A596-1198C246B1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68B9F-501B-4181-97E2-D85AFC7AB097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59195878-E306-46ED-ADE2-9AECBCDECB1F}">
      <dgm:prSet phldrT="[Text]"/>
      <dgm:spPr>
        <a:solidFill>
          <a:srgbClr val="0070C0"/>
        </a:solidFill>
      </dgm:spPr>
      <dgm:t>
        <a:bodyPr/>
        <a:lstStyle/>
        <a:p>
          <a:r>
            <a:rPr lang="en-GB" b="1" dirty="0" smtClean="0"/>
            <a:t>stakeholder consultation </a:t>
          </a:r>
          <a:endParaRPr lang="en-GB" b="1" dirty="0"/>
        </a:p>
      </dgm:t>
    </dgm:pt>
    <dgm:pt modelId="{51D6B914-0815-487B-AF6D-CD3148D8327A}" type="parTrans" cxnId="{A583C66B-43FC-4548-94E8-CEFE5B4CB918}">
      <dgm:prSet/>
      <dgm:spPr/>
      <dgm:t>
        <a:bodyPr/>
        <a:lstStyle/>
        <a:p>
          <a:endParaRPr lang="en-GB"/>
        </a:p>
      </dgm:t>
    </dgm:pt>
    <dgm:pt modelId="{62E987CC-A963-468F-9522-CBE49CC5BBE1}" type="sibTrans" cxnId="{A583C66B-43FC-4548-94E8-CEFE5B4CB918}">
      <dgm:prSet/>
      <dgm:spPr/>
      <dgm:t>
        <a:bodyPr/>
        <a:lstStyle/>
        <a:p>
          <a:endParaRPr lang="en-GB"/>
        </a:p>
      </dgm:t>
    </dgm:pt>
    <dgm:pt modelId="{8668E6FE-031A-4521-A054-EF89D9A49AA9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 smtClean="0"/>
            <a:t>community-led expert input </a:t>
          </a:r>
          <a:endParaRPr lang="en-GB" b="1" dirty="0"/>
        </a:p>
      </dgm:t>
    </dgm:pt>
    <dgm:pt modelId="{5812295A-6CC8-46DF-A161-94DB9C99AE56}" type="parTrans" cxnId="{5349F766-6989-4211-AD65-79C3424D937D}">
      <dgm:prSet/>
      <dgm:spPr/>
      <dgm:t>
        <a:bodyPr/>
        <a:lstStyle/>
        <a:p>
          <a:endParaRPr lang="en-GB"/>
        </a:p>
      </dgm:t>
    </dgm:pt>
    <dgm:pt modelId="{A29F5AD5-5925-43E0-A4C7-6C2FCE4C8626}" type="sibTrans" cxnId="{5349F766-6989-4211-AD65-79C3424D937D}">
      <dgm:prSet/>
      <dgm:spPr/>
      <dgm:t>
        <a:bodyPr/>
        <a:lstStyle/>
        <a:p>
          <a:endParaRPr lang="en-GB"/>
        </a:p>
      </dgm:t>
    </dgm:pt>
    <dgm:pt modelId="{742A5AF8-0722-4764-AD3F-836D063A88EE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 smtClean="0"/>
            <a:t>Continuous engagement informing the standards and services </a:t>
          </a:r>
          <a:endParaRPr lang="en-GB" b="1" dirty="0"/>
        </a:p>
      </dgm:t>
    </dgm:pt>
    <dgm:pt modelId="{C1CE4D10-000B-40AD-AB45-65D0DDFB044B}" type="parTrans" cxnId="{EA875FD4-08E1-4464-9D0F-553C269CA5E6}">
      <dgm:prSet/>
      <dgm:spPr/>
      <dgm:t>
        <a:bodyPr/>
        <a:lstStyle/>
        <a:p>
          <a:endParaRPr lang="en-GB"/>
        </a:p>
      </dgm:t>
    </dgm:pt>
    <dgm:pt modelId="{794831EA-5B41-4C27-B68A-6238A9313FFF}" type="sibTrans" cxnId="{EA875FD4-08E1-4464-9D0F-553C269CA5E6}">
      <dgm:prSet/>
      <dgm:spPr/>
      <dgm:t>
        <a:bodyPr/>
        <a:lstStyle/>
        <a:p>
          <a:endParaRPr lang="en-GB"/>
        </a:p>
      </dgm:t>
    </dgm:pt>
    <dgm:pt modelId="{995FEB6D-3BA6-4E3D-84C4-56043171891A}">
      <dgm:prSet/>
      <dgm:spPr>
        <a:solidFill>
          <a:srgbClr val="FF0000"/>
        </a:solidFill>
      </dgm:spPr>
      <dgm:t>
        <a:bodyPr/>
        <a:lstStyle/>
        <a:p>
          <a:r>
            <a:rPr lang="en-GB" b="1" dirty="0" smtClean="0"/>
            <a:t>RELEASE 5</a:t>
          </a:r>
        </a:p>
        <a:p>
          <a:r>
            <a:rPr lang="en-GB" b="1" dirty="0" smtClean="0"/>
            <a:t>in 2017</a:t>
          </a:r>
        </a:p>
      </dgm:t>
    </dgm:pt>
    <dgm:pt modelId="{001DABFE-8FB8-4185-BE61-20BF2EDE3A7C}" type="parTrans" cxnId="{2A4A9ED0-0F96-408E-A26D-B1154C6D8ABB}">
      <dgm:prSet/>
      <dgm:spPr/>
      <dgm:t>
        <a:bodyPr/>
        <a:lstStyle/>
        <a:p>
          <a:endParaRPr lang="en-GB"/>
        </a:p>
      </dgm:t>
    </dgm:pt>
    <dgm:pt modelId="{7ED9F5BD-06FC-48C2-9A57-9D12AFE646EF}" type="sibTrans" cxnId="{2A4A9ED0-0F96-408E-A26D-B1154C6D8ABB}">
      <dgm:prSet/>
      <dgm:spPr/>
      <dgm:t>
        <a:bodyPr/>
        <a:lstStyle/>
        <a:p>
          <a:endParaRPr lang="en-GB"/>
        </a:p>
      </dgm:t>
    </dgm:pt>
    <dgm:pt modelId="{860A8327-2FD6-4B13-A5EA-0E39EABF5C6D}" type="pres">
      <dgm:prSet presAssocID="{87868B9F-501B-4181-97E2-D85AFC7AB097}" presName="CompostProcess" presStyleCnt="0">
        <dgm:presLayoutVars>
          <dgm:dir/>
          <dgm:resizeHandles val="exact"/>
        </dgm:presLayoutVars>
      </dgm:prSet>
      <dgm:spPr/>
    </dgm:pt>
    <dgm:pt modelId="{6C95DCEF-BE3E-48D5-AD61-75A5F908922F}" type="pres">
      <dgm:prSet presAssocID="{87868B9F-501B-4181-97E2-D85AFC7AB097}" presName="arrow" presStyleLbl="bgShp" presStyleIdx="0" presStyleCnt="1"/>
      <dgm:spPr>
        <a:solidFill>
          <a:srgbClr val="00B0F0"/>
        </a:solidFill>
      </dgm:spPr>
    </dgm:pt>
    <dgm:pt modelId="{D2A07CB7-1872-4803-8869-7524B07C1531}" type="pres">
      <dgm:prSet presAssocID="{87868B9F-501B-4181-97E2-D85AFC7AB097}" presName="linearProcess" presStyleCnt="0"/>
      <dgm:spPr/>
    </dgm:pt>
    <dgm:pt modelId="{9914F7C1-C77D-40FC-9542-DCA293262F6D}" type="pres">
      <dgm:prSet presAssocID="{59195878-E306-46ED-ADE2-9AECBCDECB1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BF418C-722F-4DAD-9FEC-739FF14B9938}" type="pres">
      <dgm:prSet presAssocID="{62E987CC-A963-468F-9522-CBE49CC5BBE1}" presName="sibTrans" presStyleCnt="0"/>
      <dgm:spPr/>
    </dgm:pt>
    <dgm:pt modelId="{452F4A9A-AB49-4F5D-9BC1-1F627193E151}" type="pres">
      <dgm:prSet presAssocID="{8668E6FE-031A-4521-A054-EF89D9A49AA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CCBDFE-1D81-4B38-85B8-6910F7B97BB0}" type="pres">
      <dgm:prSet presAssocID="{A29F5AD5-5925-43E0-A4C7-6C2FCE4C8626}" presName="sibTrans" presStyleCnt="0"/>
      <dgm:spPr/>
    </dgm:pt>
    <dgm:pt modelId="{9F81AA72-47A6-4E2D-9BC2-BBEF18FE6120}" type="pres">
      <dgm:prSet presAssocID="{742A5AF8-0722-4764-AD3F-836D063A88E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7699D6-7A45-4218-B998-8901A103D0D5}" type="pres">
      <dgm:prSet presAssocID="{794831EA-5B41-4C27-B68A-6238A9313FFF}" presName="sibTrans" presStyleCnt="0"/>
      <dgm:spPr/>
    </dgm:pt>
    <dgm:pt modelId="{BD80FD71-495F-4B69-9DB5-EB9F7D98FE3F}" type="pres">
      <dgm:prSet presAssocID="{995FEB6D-3BA6-4E3D-84C4-56043171891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49F766-6989-4211-AD65-79C3424D937D}" srcId="{87868B9F-501B-4181-97E2-D85AFC7AB097}" destId="{8668E6FE-031A-4521-A054-EF89D9A49AA9}" srcOrd="1" destOrd="0" parTransId="{5812295A-6CC8-46DF-A161-94DB9C99AE56}" sibTransId="{A29F5AD5-5925-43E0-A4C7-6C2FCE4C8626}"/>
    <dgm:cxn modelId="{7864EC37-0C58-B748-BACC-CF980B9F03C8}" type="presOf" srcId="{59195878-E306-46ED-ADE2-9AECBCDECB1F}" destId="{9914F7C1-C77D-40FC-9542-DCA293262F6D}" srcOrd="0" destOrd="0" presId="urn:microsoft.com/office/officeart/2005/8/layout/hProcess9"/>
    <dgm:cxn modelId="{66909EAE-F922-BE45-9B24-5B851943D35F}" type="presOf" srcId="{995FEB6D-3BA6-4E3D-84C4-56043171891A}" destId="{BD80FD71-495F-4B69-9DB5-EB9F7D98FE3F}" srcOrd="0" destOrd="0" presId="urn:microsoft.com/office/officeart/2005/8/layout/hProcess9"/>
    <dgm:cxn modelId="{A583C66B-43FC-4548-94E8-CEFE5B4CB918}" srcId="{87868B9F-501B-4181-97E2-D85AFC7AB097}" destId="{59195878-E306-46ED-ADE2-9AECBCDECB1F}" srcOrd="0" destOrd="0" parTransId="{51D6B914-0815-487B-AF6D-CD3148D8327A}" sibTransId="{62E987CC-A963-468F-9522-CBE49CC5BBE1}"/>
    <dgm:cxn modelId="{717CD596-A41A-B64F-9881-5A8257EFCEA8}" type="presOf" srcId="{87868B9F-501B-4181-97E2-D85AFC7AB097}" destId="{860A8327-2FD6-4B13-A5EA-0E39EABF5C6D}" srcOrd="0" destOrd="0" presId="urn:microsoft.com/office/officeart/2005/8/layout/hProcess9"/>
    <dgm:cxn modelId="{0F25A3B4-7105-6A4F-8034-05B91185BC91}" type="presOf" srcId="{742A5AF8-0722-4764-AD3F-836D063A88EE}" destId="{9F81AA72-47A6-4E2D-9BC2-BBEF18FE6120}" srcOrd="0" destOrd="0" presId="urn:microsoft.com/office/officeart/2005/8/layout/hProcess9"/>
    <dgm:cxn modelId="{2A4A9ED0-0F96-408E-A26D-B1154C6D8ABB}" srcId="{87868B9F-501B-4181-97E2-D85AFC7AB097}" destId="{995FEB6D-3BA6-4E3D-84C4-56043171891A}" srcOrd="3" destOrd="0" parTransId="{001DABFE-8FB8-4185-BE61-20BF2EDE3A7C}" sibTransId="{7ED9F5BD-06FC-48C2-9A57-9D12AFE646EF}"/>
    <dgm:cxn modelId="{C1FE7704-4527-0247-B55D-741BD9BA8DDD}" type="presOf" srcId="{8668E6FE-031A-4521-A054-EF89D9A49AA9}" destId="{452F4A9A-AB49-4F5D-9BC1-1F627193E151}" srcOrd="0" destOrd="0" presId="urn:microsoft.com/office/officeart/2005/8/layout/hProcess9"/>
    <dgm:cxn modelId="{EA875FD4-08E1-4464-9D0F-553C269CA5E6}" srcId="{87868B9F-501B-4181-97E2-D85AFC7AB097}" destId="{742A5AF8-0722-4764-AD3F-836D063A88EE}" srcOrd="2" destOrd="0" parTransId="{C1CE4D10-000B-40AD-AB45-65D0DDFB044B}" sibTransId="{794831EA-5B41-4C27-B68A-6238A9313FFF}"/>
    <dgm:cxn modelId="{63AA85F7-B597-834E-82EB-5524E38B30BE}" type="presParOf" srcId="{860A8327-2FD6-4B13-A5EA-0E39EABF5C6D}" destId="{6C95DCEF-BE3E-48D5-AD61-75A5F908922F}" srcOrd="0" destOrd="0" presId="urn:microsoft.com/office/officeart/2005/8/layout/hProcess9"/>
    <dgm:cxn modelId="{7EB75CB3-365F-4C4C-8ECE-499634B5A69C}" type="presParOf" srcId="{860A8327-2FD6-4B13-A5EA-0E39EABF5C6D}" destId="{D2A07CB7-1872-4803-8869-7524B07C1531}" srcOrd="1" destOrd="0" presId="urn:microsoft.com/office/officeart/2005/8/layout/hProcess9"/>
    <dgm:cxn modelId="{A6E5AC38-FBE7-5D40-A087-7B4C9B6324B9}" type="presParOf" srcId="{D2A07CB7-1872-4803-8869-7524B07C1531}" destId="{9914F7C1-C77D-40FC-9542-DCA293262F6D}" srcOrd="0" destOrd="0" presId="urn:microsoft.com/office/officeart/2005/8/layout/hProcess9"/>
    <dgm:cxn modelId="{61DE5602-7B49-4E49-98BA-89A82063B180}" type="presParOf" srcId="{D2A07CB7-1872-4803-8869-7524B07C1531}" destId="{64BF418C-722F-4DAD-9FEC-739FF14B9938}" srcOrd="1" destOrd="0" presId="urn:microsoft.com/office/officeart/2005/8/layout/hProcess9"/>
    <dgm:cxn modelId="{CFBC4B0D-C9E1-7D4D-AEB6-4D10C0DA561A}" type="presParOf" srcId="{D2A07CB7-1872-4803-8869-7524B07C1531}" destId="{452F4A9A-AB49-4F5D-9BC1-1F627193E151}" srcOrd="2" destOrd="0" presId="urn:microsoft.com/office/officeart/2005/8/layout/hProcess9"/>
    <dgm:cxn modelId="{31137EC0-85AF-9642-9C85-C446B4A5B988}" type="presParOf" srcId="{D2A07CB7-1872-4803-8869-7524B07C1531}" destId="{5FCCBDFE-1D81-4B38-85B8-6910F7B97BB0}" srcOrd="3" destOrd="0" presId="urn:microsoft.com/office/officeart/2005/8/layout/hProcess9"/>
    <dgm:cxn modelId="{783F6535-C515-2E47-9FD3-5B58D2C1BCDC}" type="presParOf" srcId="{D2A07CB7-1872-4803-8869-7524B07C1531}" destId="{9F81AA72-47A6-4E2D-9BC2-BBEF18FE6120}" srcOrd="4" destOrd="0" presId="urn:microsoft.com/office/officeart/2005/8/layout/hProcess9"/>
    <dgm:cxn modelId="{16CCD00D-2BB4-CE46-B0EF-1D0B6F7C6512}" type="presParOf" srcId="{D2A07CB7-1872-4803-8869-7524B07C1531}" destId="{1F7699D6-7A45-4218-B998-8901A103D0D5}" srcOrd="5" destOrd="0" presId="urn:microsoft.com/office/officeart/2005/8/layout/hProcess9"/>
    <dgm:cxn modelId="{5083D9A4-960A-424C-95E4-1DD4E0344918}" type="presParOf" srcId="{D2A07CB7-1872-4803-8869-7524B07C1531}" destId="{BD80FD71-495F-4B69-9DB5-EB9F7D98FE3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789F9-7EB9-429E-8128-E67B9D81FE93}">
      <dsp:nvSpPr>
        <dsp:cNvPr id="0" name=""/>
        <dsp:cNvSpPr/>
      </dsp:nvSpPr>
      <dsp:spPr>
        <a:xfrm>
          <a:off x="1421" y="0"/>
          <a:ext cx="1489769" cy="406400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maintains reliable, consistent and credible usage statistics</a:t>
          </a:r>
          <a:endParaRPr lang="en-GB" sz="1600" b="1" kern="1200" dirty="0"/>
        </a:p>
      </dsp:txBody>
      <dsp:txXfrm>
        <a:off x="1421" y="1625600"/>
        <a:ext cx="1489769" cy="1625600"/>
      </dsp:txXfrm>
    </dsp:sp>
    <dsp:sp modelId="{F7EB25E5-2395-4AF1-A4B1-D29B4EE6C423}">
      <dsp:nvSpPr>
        <dsp:cNvPr id="0" name=""/>
        <dsp:cNvSpPr/>
      </dsp:nvSpPr>
      <dsp:spPr>
        <a:xfrm>
          <a:off x="69650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4B3D3-ECEC-4A45-A850-DF4FEC444083}">
      <dsp:nvSpPr>
        <dsp:cNvPr id="0" name=""/>
        <dsp:cNvSpPr/>
      </dsp:nvSpPr>
      <dsp:spPr>
        <a:xfrm>
          <a:off x="1535883" y="0"/>
          <a:ext cx="1489769" cy="406400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free and open standard:</a:t>
          </a:r>
          <a:br>
            <a:rPr lang="en-GB" sz="1600" b="1" kern="1200" dirty="0" smtClean="0"/>
          </a:br>
          <a:r>
            <a:rPr lang="en-GB" sz="1600" b="1" kern="1200" dirty="0" smtClean="0"/>
            <a:t>CODE OF PRACTICE</a:t>
          </a:r>
        </a:p>
      </dsp:txBody>
      <dsp:txXfrm>
        <a:off x="1535883" y="1625600"/>
        <a:ext cx="1489769" cy="1625600"/>
      </dsp:txXfrm>
    </dsp:sp>
    <dsp:sp modelId="{F05FD7E8-423E-48C1-A3B6-31712B5D7658}">
      <dsp:nvSpPr>
        <dsp:cNvPr id="0" name=""/>
        <dsp:cNvSpPr/>
      </dsp:nvSpPr>
      <dsp:spPr>
        <a:xfrm>
          <a:off x="1604112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0ADA7-051C-42E7-9049-6E4EF002BA78}">
      <dsp:nvSpPr>
        <dsp:cNvPr id="0" name=""/>
        <dsp:cNvSpPr/>
      </dsp:nvSpPr>
      <dsp:spPr>
        <a:xfrm>
          <a:off x="3070346" y="0"/>
          <a:ext cx="1489769" cy="406400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international initiative aiming to improve </a:t>
          </a:r>
          <a:r>
            <a:rPr lang="en-GB" sz="1600" b="1" kern="1200" dirty="0" err="1" smtClean="0"/>
            <a:t>bibliometrics</a:t>
          </a:r>
          <a:r>
            <a:rPr lang="en-GB" sz="1600" b="1" kern="1200" dirty="0" smtClean="0"/>
            <a:t> </a:t>
          </a:r>
          <a:endParaRPr lang="en-GB" sz="1600" b="1" kern="1200" dirty="0"/>
        </a:p>
      </dsp:txBody>
      <dsp:txXfrm>
        <a:off x="3070346" y="1625600"/>
        <a:ext cx="1489769" cy="1625600"/>
      </dsp:txXfrm>
    </dsp:sp>
    <dsp:sp modelId="{655A4A1F-D316-46D7-9562-AD96896E2886}">
      <dsp:nvSpPr>
        <dsp:cNvPr id="0" name=""/>
        <dsp:cNvSpPr/>
      </dsp:nvSpPr>
      <dsp:spPr>
        <a:xfrm>
          <a:off x="3138575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21DFE-A933-4BF4-8524-E17DACCD4F29}">
      <dsp:nvSpPr>
        <dsp:cNvPr id="0" name=""/>
        <dsp:cNvSpPr/>
      </dsp:nvSpPr>
      <dsp:spPr>
        <a:xfrm>
          <a:off x="4606230" y="0"/>
          <a:ext cx="1489769" cy="406400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community-led initiative supported by member fees </a:t>
          </a:r>
          <a:endParaRPr lang="en-GB" sz="1600" b="1" kern="1200" dirty="0"/>
        </a:p>
      </dsp:txBody>
      <dsp:txXfrm>
        <a:off x="4606230" y="1625600"/>
        <a:ext cx="1489769" cy="1625600"/>
      </dsp:txXfrm>
    </dsp:sp>
    <dsp:sp modelId="{5756FDA6-61B9-45E1-A596-1198C246B10D}">
      <dsp:nvSpPr>
        <dsp:cNvPr id="0" name=""/>
        <dsp:cNvSpPr/>
      </dsp:nvSpPr>
      <dsp:spPr>
        <a:xfrm>
          <a:off x="467303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7DA32-052A-44C8-9CC4-501160022E1D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5DCEF-BE3E-48D5-AD61-75A5F908922F}">
      <dsp:nvSpPr>
        <dsp:cNvPr id="0" name=""/>
        <dsp:cNvSpPr/>
      </dsp:nvSpPr>
      <dsp:spPr>
        <a:xfrm>
          <a:off x="653959" y="0"/>
          <a:ext cx="7411538" cy="3263504"/>
        </a:xfrm>
        <a:prstGeom prst="righ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4F7C1-C77D-40FC-9542-DCA293262F6D}">
      <dsp:nvSpPr>
        <dsp:cNvPr id="0" name=""/>
        <dsp:cNvSpPr/>
      </dsp:nvSpPr>
      <dsp:spPr>
        <a:xfrm>
          <a:off x="4363" y="979051"/>
          <a:ext cx="2098970" cy="130540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stakeholder consultation </a:t>
          </a:r>
          <a:endParaRPr lang="en-GB" sz="1500" b="1" kern="1200" dirty="0"/>
        </a:p>
      </dsp:txBody>
      <dsp:txXfrm>
        <a:off x="68087" y="1042775"/>
        <a:ext cx="1971522" cy="1177953"/>
      </dsp:txXfrm>
    </dsp:sp>
    <dsp:sp modelId="{452F4A9A-AB49-4F5D-9BC1-1F627193E151}">
      <dsp:nvSpPr>
        <dsp:cNvPr id="0" name=""/>
        <dsp:cNvSpPr/>
      </dsp:nvSpPr>
      <dsp:spPr>
        <a:xfrm>
          <a:off x="2208283" y="979051"/>
          <a:ext cx="2098970" cy="130540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community-led expert input </a:t>
          </a:r>
          <a:endParaRPr lang="en-GB" sz="1500" b="1" kern="1200" dirty="0"/>
        </a:p>
      </dsp:txBody>
      <dsp:txXfrm>
        <a:off x="2272007" y="1042775"/>
        <a:ext cx="1971522" cy="1177953"/>
      </dsp:txXfrm>
    </dsp:sp>
    <dsp:sp modelId="{9F81AA72-47A6-4E2D-9BC2-BBEF18FE6120}">
      <dsp:nvSpPr>
        <dsp:cNvPr id="0" name=""/>
        <dsp:cNvSpPr/>
      </dsp:nvSpPr>
      <dsp:spPr>
        <a:xfrm>
          <a:off x="4412202" y="979051"/>
          <a:ext cx="2098970" cy="130540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Continuous engagement informing the standards and services </a:t>
          </a:r>
          <a:endParaRPr lang="en-GB" sz="1500" b="1" kern="1200" dirty="0"/>
        </a:p>
      </dsp:txBody>
      <dsp:txXfrm>
        <a:off x="4475926" y="1042775"/>
        <a:ext cx="1971522" cy="1177953"/>
      </dsp:txXfrm>
    </dsp:sp>
    <dsp:sp modelId="{BD80FD71-495F-4B69-9DB5-EB9F7D98FE3F}">
      <dsp:nvSpPr>
        <dsp:cNvPr id="0" name=""/>
        <dsp:cNvSpPr/>
      </dsp:nvSpPr>
      <dsp:spPr>
        <a:xfrm>
          <a:off x="6616122" y="979051"/>
          <a:ext cx="2098970" cy="1305401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RELEASE 5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in 2017</a:t>
          </a:r>
        </a:p>
      </dsp:txBody>
      <dsp:txXfrm>
        <a:off x="6679846" y="1042775"/>
        <a:ext cx="1971522" cy="1177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347318" y="899013"/>
            <a:ext cx="606616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3451" y="10936683"/>
            <a:ext cx="6423000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9" y="275302"/>
            <a:ext cx="673722" cy="429963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347318" y="9459175"/>
            <a:ext cx="606616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291787" y="273613"/>
            <a:ext cx="3121697" cy="49813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algn="r"/>
            <a:r>
              <a:rPr lang="en-GB" sz="1000" smtClean="0"/>
              <a:t>Title of presentation (Insert &gt; Header &amp; Footer &gt; Notes and Handouts &gt; Header &gt; Apply to all)</a:t>
            </a:r>
            <a:endParaRPr lang="en-GB" sz="100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47318" y="273613"/>
            <a:ext cx="606616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3"/>
          </p:nvPr>
        </p:nvSpPr>
        <p:spPr>
          <a:xfrm>
            <a:off x="3467825" y="9720000"/>
            <a:ext cx="2945659" cy="15037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/>
            </a:lvl1pPr>
          </a:lstStyle>
          <a:p>
            <a:fld id="{1D5C8E73-0984-4EF3-A086-A5742340CAED}" type="slidenum">
              <a:rPr lang="en-GB" sz="900" smtClean="0"/>
              <a:t>‹#›</a:t>
            </a:fld>
            <a:endParaRPr lang="en-GB" sz="90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"/>
          </p:nvPr>
        </p:nvSpPr>
        <p:spPr>
          <a:xfrm>
            <a:off x="346128" y="9720000"/>
            <a:ext cx="2945659" cy="13849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spAutoFit/>
          </a:bodyPr>
          <a:lstStyle>
            <a:lvl1pPr algn="r">
              <a:defRPr sz="1200"/>
            </a:lvl1pPr>
          </a:lstStyle>
          <a:p>
            <a:pPr algn="l"/>
            <a:fld id="{FDE68E82-84F3-4C83-A593-18A8CA5EC950}" type="datetime1">
              <a:rPr lang="en-GB" sz="900" smtClean="0"/>
              <a:t>06/11/15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538137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 sz="900"/>
            </a:lvl1pPr>
          </a:lstStyle>
          <a:p>
            <a:fld id="{8D443D8B-58B1-4847-9DDE-0B285511112C}" type="datetime1">
              <a:rPr lang="en-GB" smtClean="0"/>
              <a:t>06/11/15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>
              <a:defRPr lang="en-GB" sz="900" smtClean="0"/>
            </a:lvl1pPr>
          </a:lstStyle>
          <a:p>
            <a:fld id="{059CA28E-C823-46A7-ACC3-740ED2E57C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3467825" y="0"/>
            <a:ext cx="2945659" cy="498135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000"/>
            </a:lvl1pPr>
          </a:lstStyle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47318" y="9750051"/>
            <a:ext cx="606616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94420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08000" indent="-108000" algn="l" defTabSz="685800" rtl="0" eaLnBrk="1" latinLnBrk="0" hangingPunct="1">
      <a:lnSpc>
        <a:spcPct val="90000"/>
      </a:lnSpc>
      <a:spcBef>
        <a:spcPts val="450"/>
      </a:spcBef>
      <a:buClr>
        <a:schemeClr val="accent1"/>
      </a:buClr>
      <a:buSzPct val="120000"/>
      <a:buFont typeface="Corbel" panose="020B0503020204020204" pitchFamily="34" charset="0"/>
      <a:buChar char="»"/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6000" indent="-108000" algn="l" defTabSz="685800" rtl="0" eaLnBrk="1" latinLnBrk="0" hangingPunct="1">
      <a:lnSpc>
        <a:spcPct val="90000"/>
      </a:lnSpc>
      <a:spcBef>
        <a:spcPts val="450"/>
      </a:spcBef>
      <a:buClr>
        <a:schemeClr val="accent1"/>
      </a:buClr>
      <a:buSzPct val="120000"/>
      <a:buFont typeface="Corbel" panose="020B0503020204020204" pitchFamily="34" charset="0"/>
      <a:buChar char="›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324000" indent="-108000" algn="l" defTabSz="685800" rtl="0" eaLnBrk="1" latinLnBrk="0" hangingPunct="1">
      <a:lnSpc>
        <a:spcPct val="90000"/>
      </a:lnSpc>
      <a:spcBef>
        <a:spcPts val="450"/>
      </a:spcBef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432000" indent="-108000" algn="l" defTabSz="685800" rtl="0" eaLnBrk="1" latinLnBrk="0" hangingPunct="1">
      <a:lnSpc>
        <a:spcPct val="90000"/>
      </a:lnSpc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540000" indent="-108000" algn="l" defTabSz="685800" rtl="0" eaLnBrk="1" latinLnBrk="0" hangingPunct="1">
      <a:lnSpc>
        <a:spcPct val="90000"/>
      </a:lnSpc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Photo</a:t>
            </a:r>
            <a:r>
              <a:rPr lang="en-GB" baseline="0" dirty="0" smtClean="0"/>
              <a:t> by CC-BY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B337-1978-46CB-8FE4-88E97006B3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5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5 minute introduction</a:t>
            </a:r>
            <a:r>
              <a:rPr lang="en-GB" baseline="0" dirty="0" smtClean="0"/>
              <a:t> will outline what COUNTER is and what it does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B337-1978-46CB-8FE4-88E97006B3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5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000" marR="0" lvl="0" indent="-10800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 tools that are built on COUNTER standard  </a:t>
            </a:r>
          </a:p>
          <a:p>
            <a:pPr marL="108000" marR="0" lvl="0" indent="-10800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overview of JUSP and IRUS-UK </a:t>
            </a:r>
          </a:p>
          <a:p>
            <a:pPr marL="108000" marR="0" lvl="0" indent="-10800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they are used in practice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D443D8B-58B1-4847-9DDE-0B285511112C}" type="datetime1">
              <a:rPr lang="en-GB" smtClean="0"/>
              <a:t>06/11/15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D443D8B-58B1-4847-9DDE-0B285511112C}" type="datetime1">
              <a:rPr lang="en-GB" smtClean="0"/>
              <a:t>06/11/15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2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D443D8B-58B1-4847-9DDE-0B285511112C}" type="datetime1">
              <a:rPr lang="en-GB" smtClean="0"/>
              <a:t>06/11/15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67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slide will outline</a:t>
            </a:r>
            <a:r>
              <a:rPr lang="en-GB" baseline="0" dirty="0" smtClean="0"/>
              <a:t> the steps COUNTER will take to improve the utility of the Code of Practice over the next 18 months – and focus on two stage consultation process – making it easier to use and </a:t>
            </a:r>
            <a:r>
              <a:rPr lang="en-GB" baseline="0" dirty="0" err="1" smtClean="0"/>
              <a:t>implment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B337-1978-46CB-8FE4-88E97006B34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hyperlink" Target="http://www.jisc.ac.uk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hyperlink" Target="http://www.jisc.ac.uk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8712199" cy="3852864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054D27-770F-4E87-B8F4-9252AE923A8E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2343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Backgroun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GB" noProof="0" dirty="0" smtClean="0"/>
              <a:t>Click to add presentation subtitle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9" y="3538059"/>
            <a:ext cx="781844" cy="149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20BED5B-4A1F-48CB-B184-3CF0D7C1B984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None/>
              <a:tabLst/>
              <a:defRPr lang="en-GB" sz="1600" b="0" i="0" baseline="0" noProof="0" dirty="0">
                <a:sym typeface="Wingdings" panose="05000000000000000000" pitchFamily="2" charset="2"/>
              </a:defRPr>
            </a:lvl1pPr>
          </a:lstStyle>
          <a:p>
            <a:r>
              <a:rPr lang="en-GB" sz="1800" noProof="0" dirty="0" smtClean="0"/>
              <a:t>The correct way to do it!</a:t>
            </a:r>
            <a:br>
              <a:rPr lang="en-GB" sz="1800" noProof="0" dirty="0" smtClean="0"/>
            </a:br>
            <a:r>
              <a:rPr lang="en-GB" sz="1800" noProof="0" dirty="0" smtClean="0"/>
              <a:t>Requires pre-cropped images…</a:t>
            </a:r>
            <a:br>
              <a:rPr lang="en-GB" sz="1800" noProof="0" dirty="0" smtClean="0"/>
            </a:br>
            <a:r>
              <a:rPr lang="en-GB" sz="1800" noProof="0" dirty="0" smtClean="0"/>
              <a:t>Add/change</a:t>
            </a:r>
            <a:r>
              <a:rPr lang="en-GB" sz="1800" baseline="0" noProof="0" dirty="0" smtClean="0"/>
              <a:t> background via: </a:t>
            </a:r>
            <a:br>
              <a:rPr lang="en-GB" sz="1800" baseline="0" noProof="0" dirty="0" smtClean="0"/>
            </a:br>
            <a:r>
              <a:rPr lang="en-GB" sz="1800" baseline="0" noProof="0" dirty="0" smtClean="0"/>
              <a:t>1/ Design Tab (or Right-click) &gt; Format Background &gt; Picture or texture fill &gt; Insert picture from File…</a:t>
            </a:r>
            <a:br>
              <a:rPr lang="en-GB" sz="1800" baseline="0" noProof="0" dirty="0" smtClean="0"/>
            </a:br>
            <a:r>
              <a:rPr lang="en-GB" sz="1800" baseline="0" noProof="0" dirty="0" smtClean="0"/>
              <a:t>2/ Delete this placeholder (it will show in the presentation )</a:t>
            </a:r>
            <a:br>
              <a:rPr lang="en-GB" sz="1800" baseline="0" noProof="0" dirty="0" smtClean="0"/>
            </a:br>
            <a:r>
              <a:rPr lang="en-GB" sz="1800" baseline="0" noProof="0" dirty="0" smtClean="0"/>
              <a:t>Slides based off this master can have *different* backgrounds</a:t>
            </a:r>
            <a:endParaRPr lang="en-GB" sz="18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87297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7" cy="5142857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>
              <a:defRPr lang="en-GB" sz="1800" b="0" i="0" baseline="0" noProof="0" dirty="0">
                <a:sym typeface="Wingdings" panose="05000000000000000000" pitchFamily="2" charset="2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en-GB" sz="1800" noProof="0" dirty="0" smtClean="0"/>
              <a:t>Allows/requires cropping/resizing in PPT, … </a:t>
            </a:r>
            <a:br>
              <a:rPr lang="en-GB" sz="1800" noProof="0" dirty="0" smtClean="0"/>
            </a:br>
            <a:r>
              <a:rPr lang="en-GB" sz="1800" noProof="0" dirty="0" smtClean="0"/>
              <a:t>Change image via:</a:t>
            </a:r>
            <a:br>
              <a:rPr lang="en-GB" sz="1800" noProof="0" dirty="0" smtClean="0"/>
            </a:br>
            <a:r>
              <a:rPr lang="en-GB" sz="1800" noProof="0" dirty="0" smtClean="0"/>
              <a:t>1/ View &gt; Slide Master &gt; Right-click &gt; Change Picture</a:t>
            </a:r>
            <a:br>
              <a:rPr lang="en-GB" sz="1800" noProof="0" dirty="0" smtClean="0"/>
            </a:br>
            <a:r>
              <a:rPr lang="en-GB" sz="1800" noProof="0" dirty="0" smtClean="0"/>
              <a:t>2/ </a:t>
            </a:r>
            <a:r>
              <a:rPr lang="en-GB" sz="1800" baseline="0" noProof="0" dirty="0" smtClean="0"/>
              <a:t>Delete this placeholder (it will show in the presentation )</a:t>
            </a:r>
            <a:br>
              <a:rPr lang="en-GB" sz="1800" baseline="0" noProof="0" dirty="0" smtClean="0"/>
            </a:br>
            <a:r>
              <a:rPr lang="en-GB" sz="1800" baseline="0" noProof="0" dirty="0" smtClean="0"/>
              <a:t>Images should fill the slide…for reference a full slide 16:9 placeholder is:</a:t>
            </a:r>
            <a:br>
              <a:rPr lang="en-GB" sz="1800" baseline="0" noProof="0" dirty="0" smtClean="0"/>
            </a:br>
            <a:r>
              <a:rPr lang="en-GB" sz="1800" baseline="0" noProof="0" dirty="0" smtClean="0"/>
              <a:t>25.4 cm x 14.29cm</a:t>
            </a:r>
            <a:br>
              <a:rPr lang="en-GB" sz="1800" baseline="0" noProof="0" dirty="0" smtClean="0"/>
            </a:br>
            <a:r>
              <a:rPr lang="en-GB" sz="1800" baseline="0" noProof="0" dirty="0" smtClean="0"/>
              <a:t>All slides based off this master will use the *same* image</a:t>
            </a:r>
            <a:endParaRPr lang="en-GB" sz="1800" noProof="0" dirty="0" smtClean="0"/>
          </a:p>
          <a:p>
            <a:pPr marL="0" marR="0" lvl="0" indent="0" fontAlgn="auto">
              <a:spcAft>
                <a:spcPts val="0"/>
              </a:spcAft>
              <a:buNone/>
              <a:tabLst/>
            </a:pPr>
            <a:endParaRPr lang="en-GB" sz="1800" noProof="0" dirty="0"/>
          </a:p>
        </p:txBody>
      </p:sp>
      <p:pic>
        <p:nvPicPr>
          <p:cNvPr id="13" name="Picture 12" descr="2013_Jisc_Logo_RGB300(26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67"/>
            <a:ext cx="935738" cy="545593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1253606" y="3327513"/>
            <a:ext cx="7890394" cy="900000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1" y="3255963"/>
            <a:ext cx="1150937" cy="900113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Parallelogram 19"/>
          <p:cNvSpPr/>
          <p:nvPr userDrawn="1"/>
        </p:nvSpPr>
        <p:spPr>
          <a:xfrm rot="16200000">
            <a:off x="719139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9" y="3538059"/>
            <a:ext cx="781844" cy="149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E6FA42-AF34-46CD-808D-09A73A7001FD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GB" noProof="0" dirty="0" smtClean="0"/>
              <a:t>Click to add presentation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577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utterstock_129615650_handphone(tomedit3)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1" b="18371"/>
          <a:stretch/>
        </p:blipFill>
        <p:spPr>
          <a:xfrm>
            <a:off x="4571999" y="898845"/>
            <a:ext cx="4350543" cy="4244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7257" y="3721843"/>
            <a:ext cx="943068" cy="297000"/>
            <a:chOff x="3448050" y="5069250"/>
            <a:chExt cx="5467350" cy="396000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 smtClean="0">
                  <a:solidFill>
                    <a:schemeClr val="accent1"/>
                  </a:solidFill>
                </a:rPr>
                <a:t>jisc.ac.uk</a:t>
              </a:r>
              <a:endParaRPr lang="en-GB" sz="1800" b="1" noProof="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name</a:t>
            </a:r>
            <a:endParaRPr lang="en-GB" noProof="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job title</a:t>
            </a:r>
            <a:endParaRPr lang="en-GB" noProof="0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Click to add email@jisc.ac.uk</a:t>
            </a:r>
            <a:endParaRPr lang="en-GB" noProof="0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15902" y="2250192"/>
            <a:ext cx="4608511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 userDrawn="1"/>
        </p:nvSpPr>
        <p:spPr>
          <a:xfrm>
            <a:off x="215901" y="2405385"/>
            <a:ext cx="410368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800" noProof="0" dirty="0" smtClean="0"/>
              <a:t>One Castlepark Tower Hill Bristol BS2 0JA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15900" y="3385092"/>
            <a:ext cx="30468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800" b="1" noProof="0" dirty="0" smtClean="0">
                <a:solidFill>
                  <a:schemeClr val="accent1"/>
                </a:solidFill>
              </a:rPr>
              <a:t>customerservices@jisc.ac.uk</a:t>
            </a:r>
            <a:endParaRPr lang="en-GB" sz="1800" b="1" noProof="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5900" y="2744660"/>
            <a:ext cx="152830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020 3697 5800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C384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601DE72-4ABE-49A9-A8C0-7C53DEFD344D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47391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utterstock_129615650_handphone(tomedit3)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1" b="18371"/>
          <a:stretch/>
        </p:blipFill>
        <p:spPr>
          <a:xfrm>
            <a:off x="4571999" y="898845"/>
            <a:ext cx="4350543" cy="4244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7257" y="3721843"/>
            <a:ext cx="943068" cy="297000"/>
            <a:chOff x="3448050" y="5069250"/>
            <a:chExt cx="5467350" cy="396000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 smtClean="0">
                  <a:solidFill>
                    <a:schemeClr val="accent1"/>
                  </a:solidFill>
                </a:rPr>
                <a:t>jisc.ac.uk</a:t>
              </a:r>
              <a:endParaRPr lang="en-GB" sz="1800" b="1" noProof="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name</a:t>
            </a:r>
            <a:endParaRPr lang="en-GB" noProof="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job title</a:t>
            </a:r>
            <a:endParaRPr lang="en-GB" noProof="0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Click to add email@jisc.ac.uk</a:t>
            </a:r>
            <a:endParaRPr lang="en-GB" noProof="0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15902" y="2250192"/>
            <a:ext cx="4608511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 userDrawn="1"/>
        </p:nvSpPr>
        <p:spPr>
          <a:xfrm>
            <a:off x="215901" y="2405385"/>
            <a:ext cx="410368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800" noProof="0" dirty="0" smtClean="0"/>
              <a:t>One Castlepark Tower Hill Bristol BS2 0JA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15900" y="3385092"/>
            <a:ext cx="30468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800" b="1" noProof="0" dirty="0" smtClean="0">
                <a:solidFill>
                  <a:schemeClr val="accent1"/>
                </a:solidFill>
              </a:rPr>
              <a:t>customerservices@jisc.ac.uk</a:t>
            </a:r>
            <a:endParaRPr lang="en-GB" sz="1800" b="1" noProof="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5900" y="2744660"/>
            <a:ext cx="152830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020 3697 5800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C384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901" y="4467094"/>
            <a:ext cx="719138" cy="251609"/>
          </a:xfrm>
          <a:prstGeom prst="rect">
            <a:avLst/>
          </a:prstGeom>
        </p:spPr>
      </p:pic>
      <p:sp>
        <p:nvSpPr>
          <p:cNvPr id="19" name="Text Placeholder 3"/>
          <p:cNvSpPr txBox="1">
            <a:spLocks/>
          </p:cNvSpPr>
          <p:nvPr userDrawn="1"/>
        </p:nvSpPr>
        <p:spPr>
          <a:xfrm>
            <a:off x="980051" y="4557397"/>
            <a:ext cx="3249887" cy="83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noProof="0" dirty="0" smtClean="0"/>
              <a:t>Except where otherwise noted, this work is licensed under CC-BY-NC-ND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19865A4-B2DC-4C3E-A93B-B3FF7E8DF4EC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08951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ete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34"/>
            <a:ext cx="7408069" cy="4562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521743" y="3916299"/>
            <a:ext cx="3879057" cy="297000"/>
            <a:chOff x="3448050" y="5069250"/>
            <a:chExt cx="5467350" cy="396000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 smtClean="0">
                  <a:solidFill>
                    <a:schemeClr val="accent1"/>
                  </a:solidFill>
                </a:rPr>
                <a:t>jisc.ac.uk</a:t>
              </a:r>
              <a:endParaRPr lang="en-GB" sz="1800" b="1" noProof="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angle 10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GB" noProof="0" dirty="0" smtClean="0"/>
              <a:t>Click to add description</a:t>
            </a:r>
            <a:endParaRPr lang="en-GB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name</a:t>
            </a:r>
            <a:endParaRPr lang="en-GB" noProof="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job title</a:t>
            </a:r>
            <a:endParaRPr lang="en-GB" noProof="0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Click to add email@jisc.ac.uk</a:t>
            </a:r>
            <a:endParaRPr lang="en-GB" noProof="0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9678D1A-CC34-404D-A1AE-7E63FEE76899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6441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ete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34"/>
            <a:ext cx="7408069" cy="4562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521743" y="3916299"/>
            <a:ext cx="3879057" cy="297000"/>
            <a:chOff x="3448050" y="5069250"/>
            <a:chExt cx="5467350" cy="396000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 smtClean="0">
                  <a:solidFill>
                    <a:schemeClr val="accent1"/>
                  </a:solidFill>
                </a:rPr>
                <a:t>jisc.ac.uk</a:t>
              </a:r>
              <a:endParaRPr lang="en-GB" sz="1800" b="1" noProof="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angle 10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GB" noProof="0" dirty="0" smtClean="0"/>
              <a:t>Click to add description</a:t>
            </a:r>
            <a:endParaRPr lang="en-GB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name</a:t>
            </a:r>
            <a:endParaRPr lang="en-GB" noProof="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job title</a:t>
            </a:r>
            <a:endParaRPr lang="en-GB" noProof="0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Click to add email@jisc.ac.uk</a:t>
            </a:r>
            <a:endParaRPr lang="en-GB" noProof="0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01693" y="4313715"/>
            <a:ext cx="740010" cy="258912"/>
          </a:xfrm>
          <a:prstGeom prst="rect">
            <a:avLst/>
          </a:prstGeom>
        </p:spPr>
      </p:pic>
      <p:sp>
        <p:nvSpPr>
          <p:cNvPr id="23" name="Text Placeholder 3"/>
          <p:cNvSpPr txBox="1">
            <a:spLocks/>
          </p:cNvSpPr>
          <p:nvPr userDrawn="1"/>
        </p:nvSpPr>
        <p:spPr>
          <a:xfrm>
            <a:off x="7201693" y="4621453"/>
            <a:ext cx="1726407" cy="2025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noProof="0" dirty="0" smtClean="0"/>
              <a:t>Except where otherwise noted, this work is licensed under CC-BY-NC-ND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306A463-0697-4F70-83EB-701D2276AF4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7799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0938" y="2124075"/>
            <a:ext cx="6085791" cy="447675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 smtClean="0"/>
              <a:t>Insert section title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0937" y="2578894"/>
            <a:ext cx="6085791" cy="30777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/>
            </a:lvl1pPr>
          </a:lstStyle>
          <a:p>
            <a:pPr lvl="0"/>
            <a:r>
              <a:rPr lang="en-GB" noProof="0" dirty="0" smtClean="0"/>
              <a:t>Insert section subtitle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FCE5DA-EF4E-4323-B691-5FC2024E92A8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54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83952"/>
            <a:ext cx="6842125" cy="777600"/>
          </a:xfrm>
          <a:noFill/>
        </p:spPr>
        <p:txBody>
          <a:bodyPr wrap="square" rtlCol="0" anchor="t" anchorCtr="1">
            <a:noAutofit/>
          </a:bodyPr>
          <a:lstStyle>
            <a:lvl1pPr algn="ctr">
              <a:defRPr lang="en-GB" sz="2800" b="1">
                <a:solidFill>
                  <a:srgbClr val="B71A8B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3652-073D-4DBC-8BE5-295CEC6CDF78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6615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341F4787-8644-409B-A076-1F09E0A64CFA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2013_Jisc_Logo_RGB300(19.5mm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15900" y="519113"/>
            <a:ext cx="87122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14246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9FB913B7-2C96-41A6-9349-333C81E0C5CB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6" name="Picture 5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2701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4103687" cy="3852865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4" y="879475"/>
            <a:ext cx="4103686" cy="3852864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766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3" name="Picture 2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4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Jisc colour reference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856-6F93-4CBE-91C0-1BD5B99B271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355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4103595" cy="3852864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2" y="879475"/>
            <a:ext cx="4103687" cy="1692275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1" y="3040339"/>
            <a:ext cx="4103649" cy="1692000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AC18B6-7A0F-453D-997E-F2FC47592D74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629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2" y="1384300"/>
            <a:ext cx="8712198" cy="334803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0" y="879475"/>
            <a:ext cx="8677276" cy="387798"/>
          </a:xfrm>
        </p:spPr>
        <p:txBody>
          <a:bodyPr wrap="square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510FD2-4197-4273-A79E-5248F4E345BC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550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1" y="1384300"/>
            <a:ext cx="4103593" cy="33480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1" y="879475"/>
            <a:ext cx="4103687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0" y="1384300"/>
            <a:ext cx="4103650" cy="33480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24450" y="877356"/>
            <a:ext cx="4103650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9D0E36-7C3E-46C8-8EC0-A368E1D6A443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587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3" y="1384299"/>
            <a:ext cx="4103650" cy="1548000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13" y="3184338"/>
            <a:ext cx="4103650" cy="1548000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1384300"/>
            <a:ext cx="4103593" cy="33480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50824" y="879475"/>
            <a:ext cx="4068764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07634BB-31AA-4768-9611-69B83B5472F4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461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35038" y="879473"/>
            <a:ext cx="7273925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noProof="0" dirty="0" smtClean="0"/>
              <a:t>Click to icon to add image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5038" y="4521003"/>
            <a:ext cx="5435900" cy="20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GB" noProof="0" dirty="0" smtClean="0"/>
              <a:t>Click to add image caption</a:t>
            </a:r>
            <a:endParaRPr lang="en-GB" noProof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70938" y="4521003"/>
            <a:ext cx="1838025" cy="202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9BA7A8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GB" noProof="0" dirty="0" smtClean="0"/>
              <a:t>Click to add image source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893864-207A-4D3B-A60C-2D3958D31E94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90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510F-82BF-4BA5-BA1E-8CC29BE061C6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555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B3E1-EA2E-490A-A51F-10CB14309BC2}" type="datetimeFigureOut">
              <a:rPr lang="en-GB" smtClean="0"/>
              <a:t>06/11/15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C4F6-648A-48B7-88D5-8D95A612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6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00" y="879475"/>
            <a:ext cx="87122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65BB0416-ED70-4648-BE51-A7A3F06B384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 descr="2013_Jisc_Logo_RGB300(19.5mm)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15900" y="519113"/>
            <a:ext cx="87122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3272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1" r:id="rId4"/>
    <p:sldLayoutId id="2147483653" r:id="rId5"/>
    <p:sldLayoutId id="2147483655" r:id="rId6"/>
    <p:sldLayoutId id="2147483667" r:id="rId7"/>
    <p:sldLayoutId id="2147483702" r:id="rId8"/>
    <p:sldLayoutId id="2147483704" r:id="rId9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71A8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136" userDrawn="1">
          <p15:clr>
            <a:srgbClr val="F26B43"/>
          </p15:clr>
        </p15:guide>
        <p15:guide id="4" pos="5624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orient="horz" pos="3072" userDrawn="1">
          <p15:clr>
            <a:srgbClr val="F26B43"/>
          </p15:clr>
        </p15:guide>
        <p15:guide id="19" orient="horz" pos="1688" userDrawn="1">
          <p15:clr>
            <a:srgbClr val="F26B43"/>
          </p15:clr>
        </p15:guide>
        <p15:guide id="22" orient="horz" pos="554" userDrawn="1">
          <p15:clr>
            <a:srgbClr val="F26B43"/>
          </p15:clr>
        </p15:guide>
        <p15:guide id="23" pos="589" userDrawn="1">
          <p15:clr>
            <a:srgbClr val="F26B43"/>
          </p15:clr>
        </p15:guide>
        <p15:guide id="46" pos="2880" userDrawn="1">
          <p15:clr>
            <a:srgbClr val="F26B43"/>
          </p15:clr>
        </p15:guide>
        <p15:guide id="47" pos="5171" userDrawn="1">
          <p15:clr>
            <a:srgbClr val="F26B43"/>
          </p15:clr>
        </p15:guide>
        <p15:guide id="49" pos="2721" userDrawn="1">
          <p15:clr>
            <a:srgbClr val="F26B43"/>
          </p15:clr>
        </p15:guide>
        <p15:guide id="50" pos="3039" userDrawn="1">
          <p15:clr>
            <a:srgbClr val="F26B43"/>
          </p15:clr>
        </p15:guide>
        <p15:guide id="51" orient="horz" pos="8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253606" y="3327513"/>
            <a:ext cx="7890394" cy="900000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425" y="3400425"/>
            <a:ext cx="6624638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smtClean="0"/>
              <a:t>Click to edit presentation title</a:t>
            </a:r>
            <a:endParaRPr lang="en-GB" noProof="0" dirty="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" y="3255963"/>
            <a:ext cx="1150937" cy="900113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9" y="3538059"/>
            <a:ext cx="781844" cy="149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D30BD59-08EE-45CC-85EE-E654DC32A503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Parallelogram 6"/>
          <p:cNvSpPr/>
          <p:nvPr userDrawn="1"/>
        </p:nvSpPr>
        <p:spPr>
          <a:xfrm rot="16200000">
            <a:off x="719139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57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25" userDrawn="1">
          <p15:clr>
            <a:srgbClr val="F26B43"/>
          </p15:clr>
        </p15:guide>
        <p15:guide id="4" pos="5035" userDrawn="1">
          <p15:clr>
            <a:srgbClr val="F26B43"/>
          </p15:clr>
        </p15:guide>
        <p15:guide id="6" pos="793" userDrawn="1">
          <p15:clr>
            <a:srgbClr val="F26B43"/>
          </p15:clr>
        </p15:guide>
        <p15:guide id="7" orient="horz" pos="2051" userDrawn="1">
          <p15:clr>
            <a:srgbClr val="F26B43"/>
          </p15:clr>
        </p15:guide>
        <p15:guide id="8" orient="horz" pos="2618" userDrawn="1">
          <p15:clr>
            <a:srgbClr val="F26B43"/>
          </p15:clr>
        </p15:guide>
        <p15:guide id="9" orient="horz" pos="2663" userDrawn="1">
          <p15:clr>
            <a:srgbClr val="F26B43"/>
          </p15:clr>
        </p15:guide>
        <p15:guide id="10" orient="horz" pos="2096" userDrawn="1">
          <p15:clr>
            <a:srgbClr val="F26B43"/>
          </p15:clr>
        </p15:guide>
        <p15:guide id="11" orient="horz" pos="2142" userDrawn="1">
          <p15:clr>
            <a:srgbClr val="F26B43"/>
          </p15:clr>
        </p15:guide>
        <p15:guide id="12" pos="862" userDrawn="1">
          <p15:clr>
            <a:srgbClr val="F26B43"/>
          </p15:clr>
        </p15:guide>
        <p15:guide id="13" orient="horz" pos="2436" userDrawn="1">
          <p15:clr>
            <a:srgbClr val="F26B43"/>
          </p15:clr>
        </p15:guide>
        <p15:guide id="14" pos="136" userDrawn="1">
          <p15:clr>
            <a:srgbClr val="F26B43"/>
          </p15:clr>
        </p15:guide>
        <p15:guide id="15" pos="635" userDrawn="1">
          <p15:clr>
            <a:srgbClr val="F26B43"/>
          </p15:clr>
        </p15:guide>
        <p15:guide id="16" orient="horz" pos="2323" userDrawn="1">
          <p15:clr>
            <a:srgbClr val="F26B43"/>
          </p15:clr>
        </p15:guide>
        <p15:guide id="17" pos="2721" userDrawn="1">
          <p15:clr>
            <a:srgbClr val="F26B43"/>
          </p15:clr>
        </p15:guide>
        <p15:guide id="18" pos="30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00" y="879475"/>
            <a:ext cx="87122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CCDBDE50-F195-4ECA-8A90-B3A89D0A9E6F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 descr="2013_Jisc_Logo_RGB300(19.5mm)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15900" y="519113"/>
            <a:ext cx="87122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5651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87" r:id="rId3"/>
    <p:sldLayoutId id="2147483690" r:id="rId4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71A8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36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2981">
          <p15:clr>
            <a:srgbClr val="F26B43"/>
          </p15:clr>
        </p15:guide>
        <p15:guide id="4" orient="horz" pos="3072">
          <p15:clr>
            <a:srgbClr val="F26B43"/>
          </p15:clr>
        </p15:guide>
        <p15:guide id="5" orient="horz" pos="1688" userDrawn="1">
          <p15:clr>
            <a:srgbClr val="F26B43"/>
          </p15:clr>
        </p15:guide>
        <p15:guide id="8" orient="horz" pos="554">
          <p15:clr>
            <a:srgbClr val="F26B43"/>
          </p15:clr>
        </p15:guide>
        <p15:guide id="9" pos="589">
          <p15:clr>
            <a:srgbClr val="F26B43"/>
          </p15:clr>
        </p15:guide>
        <p15:guide id="10" pos="2880">
          <p15:clr>
            <a:srgbClr val="F26B43"/>
          </p15:clr>
        </p15:guide>
        <p15:guide id="11" pos="5171">
          <p15:clr>
            <a:srgbClr val="F26B43"/>
          </p15:clr>
        </p15:guide>
        <p15:guide id="13" pos="2721">
          <p15:clr>
            <a:srgbClr val="F26B43"/>
          </p15:clr>
        </p15:guide>
        <p15:guide id="14" pos="3039">
          <p15:clr>
            <a:srgbClr val="F26B43"/>
          </p15:clr>
        </p15:guide>
        <p15:guide id="15" orient="horz" pos="8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738" y="2124075"/>
            <a:ext cx="6085791" cy="447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87039BE0-8CC7-4319-B6EC-618B111DFFAB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26mm)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67"/>
            <a:ext cx="935738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0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71A8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36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2981">
          <p15:clr>
            <a:srgbClr val="F26B43"/>
          </p15:clr>
        </p15:guide>
        <p15:guide id="4" orient="horz" pos="3072">
          <p15:clr>
            <a:srgbClr val="F26B43"/>
          </p15:clr>
        </p15:guide>
        <p15:guide id="5" orient="horz" pos="1620">
          <p15:clr>
            <a:srgbClr val="F26B43"/>
          </p15:clr>
        </p15:guide>
        <p15:guide id="9" pos="725" userDrawn="1">
          <p15:clr>
            <a:srgbClr val="F26B43"/>
          </p15:clr>
        </p15:guide>
        <p15:guide id="10" pos="2880">
          <p15:clr>
            <a:srgbClr val="F26B43"/>
          </p15:clr>
        </p15:guide>
        <p15:guide id="11" pos="5035" userDrawn="1">
          <p15:clr>
            <a:srgbClr val="F26B43"/>
          </p15:clr>
        </p15:guide>
        <p15:guide id="13" pos="2721">
          <p15:clr>
            <a:srgbClr val="F26B43"/>
          </p15:clr>
        </p15:guide>
        <p15:guide id="14" pos="3039">
          <p15:clr>
            <a:srgbClr val="F26B43"/>
          </p15:clr>
        </p15:guide>
        <p15:guide id="15" orient="horz" pos="55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67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5" r:id="rId2"/>
    <p:sldLayoutId id="2147483701" r:id="rId3"/>
    <p:sldLayoutId id="2147483696" r:id="rId4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36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2981">
          <p15:clr>
            <a:srgbClr val="F26B43"/>
          </p15:clr>
        </p15:guide>
        <p15:guide id="4" orient="horz" pos="3072">
          <p15:clr>
            <a:srgbClr val="F26B43"/>
          </p15:clr>
        </p15:guide>
        <p15:guide id="5" orient="horz" pos="1688" userDrawn="1">
          <p15:clr>
            <a:srgbClr val="F26B43"/>
          </p15:clr>
        </p15:guide>
        <p15:guide id="8" orient="horz" pos="554">
          <p15:clr>
            <a:srgbClr val="F26B43"/>
          </p15:clr>
        </p15:guide>
        <p15:guide id="9" pos="589">
          <p15:clr>
            <a:srgbClr val="F26B43"/>
          </p15:clr>
        </p15:guide>
        <p15:guide id="10" pos="2880">
          <p15:clr>
            <a:srgbClr val="F26B43"/>
          </p15:clr>
        </p15:guide>
        <p15:guide id="11" pos="5171">
          <p15:clr>
            <a:srgbClr val="F26B43"/>
          </p15:clr>
        </p15:guide>
        <p15:guide id="13" pos="2721">
          <p15:clr>
            <a:srgbClr val="F26B43"/>
          </p15:clr>
        </p15:guide>
        <p15:guide id="14" pos="3039">
          <p15:clr>
            <a:srgbClr val="F26B43"/>
          </p15:clr>
        </p15:guide>
        <p15:guide id="15" orient="horz" pos="8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2309" y="-2381"/>
            <a:ext cx="6085791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F56C94A7-571D-48CA-A9DC-3A7C96FC0FE7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15900" y="519113"/>
            <a:ext cx="87122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/>
          <p:cNvSpPr/>
          <p:nvPr userDrawn="1"/>
        </p:nvSpPr>
        <p:spPr>
          <a:xfrm>
            <a:off x="904297" y="3480530"/>
            <a:ext cx="1188000" cy="1188000"/>
          </a:xfrm>
          <a:prstGeom prst="ellipse">
            <a:avLst/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Jisc Dark Orange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R:159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G:53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B:21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760297" y="723362"/>
            <a:ext cx="1476000" cy="1476000"/>
          </a:xfrm>
          <a:prstGeom prst="ellipse">
            <a:avLst/>
          </a:prstGeom>
          <a:solidFill>
            <a:srgbClr val="E85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Jisc Orange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R:232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G:94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B:18</a:t>
            </a:r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>
          <a:xfrm>
            <a:off x="6499853" y="3480530"/>
            <a:ext cx="1188000" cy="1188000"/>
          </a:xfrm>
          <a:prstGeom prst="ellipse">
            <a:avLst/>
          </a:prstGeom>
          <a:solidFill>
            <a:schemeClr val="bg1"/>
          </a:solidFill>
          <a:ln>
            <a:solidFill>
              <a:srgbClr val="2C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Jisc Text Grey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R:202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G:220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B:240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2788478" y="2182622"/>
            <a:ext cx="6139621" cy="1188000"/>
            <a:chOff x="2788478" y="1871025"/>
            <a:chExt cx="6139621" cy="1188000"/>
          </a:xfrm>
        </p:grpSpPr>
        <p:sp>
          <p:nvSpPr>
            <p:cNvPr id="9" name="Oval 8"/>
            <p:cNvSpPr>
              <a:spLocks noChangeAspect="1"/>
            </p:cNvSpPr>
            <p:nvPr userDrawn="1"/>
          </p:nvSpPr>
          <p:spPr>
            <a:xfrm>
              <a:off x="5264288" y="1871025"/>
              <a:ext cx="1188000" cy="1188000"/>
            </a:xfrm>
            <a:prstGeom prst="ellipse">
              <a:avLst/>
            </a:prstGeom>
            <a:solidFill>
              <a:srgbClr val="458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 Green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R:69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G:133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B:37</a:t>
              </a: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7740099" y="1871025"/>
              <a:ext cx="1188000" cy="1188000"/>
            </a:xfrm>
            <a:prstGeom prst="ellipse">
              <a:avLst/>
            </a:prstGeom>
            <a:solidFill>
              <a:srgbClr val="552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</a:t>
              </a:r>
              <a:r>
                <a:rPr lang="en-GB" sz="1050" baseline="0" dirty="0" smtClean="0">
                  <a:solidFill>
                    <a:schemeClr val="bg1"/>
                  </a:solidFill>
                </a:rPr>
                <a:t> Purple</a:t>
              </a:r>
              <a:endParaRPr lang="en-GB" sz="1050" dirty="0" smtClean="0">
                <a:solidFill>
                  <a:schemeClr val="bg1"/>
                </a:solidFill>
              </a:endParaRP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R:85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G:36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B:129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6502193" y="1871025"/>
              <a:ext cx="1188000" cy="1188000"/>
            </a:xfrm>
            <a:prstGeom prst="ellipse">
              <a:avLst/>
            </a:prstGeom>
            <a:solidFill>
              <a:srgbClr val="005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 Indigo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R:0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G:85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B:127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2788478" y="1871025"/>
              <a:ext cx="1188000" cy="1188000"/>
            </a:xfrm>
            <a:prstGeom prst="ellipse">
              <a:avLst/>
            </a:prstGeom>
            <a:solidFill>
              <a:srgbClr val="820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 Maroon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R:130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G:0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B:54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 userDrawn="1"/>
          </p:nvSpPr>
          <p:spPr>
            <a:xfrm>
              <a:off x="4026383" y="1871025"/>
              <a:ext cx="1188000" cy="1188000"/>
            </a:xfrm>
            <a:prstGeom prst="ellipse">
              <a:avLst/>
            </a:prstGeom>
            <a:solidFill>
              <a:srgbClr val="8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 Olive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R:138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G:115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B:0</a:t>
              </a:r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2788478" y="867362"/>
            <a:ext cx="6139622" cy="1205352"/>
            <a:chOff x="2788478" y="791024"/>
            <a:chExt cx="6139622" cy="1205352"/>
          </a:xfrm>
        </p:grpSpPr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5264288" y="806422"/>
              <a:ext cx="1188000" cy="1188000"/>
            </a:xfrm>
            <a:prstGeom prst="ellipse">
              <a:avLst/>
            </a:prstGeom>
            <a:solidFill>
              <a:srgbClr val="B2B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Jisc Lime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R:178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G:187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B:28</a:t>
              </a:r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7740100" y="791024"/>
              <a:ext cx="1188000" cy="1188000"/>
            </a:xfrm>
            <a:prstGeom prst="ellipse">
              <a:avLst/>
            </a:prstGeom>
            <a:solidFill>
              <a:srgbClr val="B71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Jisc Violet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R:183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G:26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B:139</a:t>
              </a:r>
            </a:p>
          </p:txBody>
        </p:sp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6502193" y="806422"/>
              <a:ext cx="1188000" cy="1188000"/>
            </a:xfrm>
            <a:prstGeom prst="ellipse">
              <a:avLst/>
            </a:prstGeom>
            <a:solidFill>
              <a:srgbClr val="00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Jisc Blue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R:0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G:146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B:203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2788478" y="808376"/>
              <a:ext cx="1188000" cy="1188000"/>
            </a:xfrm>
            <a:prstGeom prst="ellipse">
              <a:avLst/>
            </a:prstGeom>
            <a:solidFill>
              <a:srgbClr val="E61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</a:t>
              </a:r>
              <a:r>
                <a:rPr lang="en-GB" sz="1050" baseline="0" dirty="0" smtClean="0">
                  <a:solidFill>
                    <a:schemeClr val="bg1"/>
                  </a:solidFill>
                </a:rPr>
                <a:t> Pink</a:t>
              </a:r>
              <a:endParaRPr lang="en-GB" sz="1050" dirty="0" smtClean="0">
                <a:solidFill>
                  <a:schemeClr val="bg1"/>
                </a:solidFill>
              </a:endParaRP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R:230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G:21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B:84</a:t>
              </a:r>
            </a:p>
          </p:txBody>
        </p:sp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4026383" y="808375"/>
              <a:ext cx="1188000" cy="1188000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Jisc Yellow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R:249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G:176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B:80</a:t>
              </a: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2788478" y="3480530"/>
            <a:ext cx="3663810" cy="1188000"/>
            <a:chOff x="2788478" y="3404192"/>
            <a:chExt cx="3663810" cy="1188000"/>
          </a:xfrm>
        </p:grpSpPr>
        <p:sp>
          <p:nvSpPr>
            <p:cNvPr id="22" name="Oval 21"/>
            <p:cNvSpPr>
              <a:spLocks noChangeAspect="1"/>
            </p:cNvSpPr>
            <p:nvPr userDrawn="1"/>
          </p:nvSpPr>
          <p:spPr>
            <a:xfrm>
              <a:off x="5264288" y="3404192"/>
              <a:ext cx="1188000" cy="1188000"/>
            </a:xfrm>
            <a:prstGeom prst="ellipse">
              <a:avLst/>
            </a:prstGeom>
            <a:solidFill>
              <a:srgbClr val="CA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Jisc Light Grey</a:t>
              </a:r>
            </a:p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R:202</a:t>
              </a:r>
            </a:p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G:220</a:t>
              </a:r>
            </a:p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B:240</a:t>
              </a: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2788478" y="3404192"/>
              <a:ext cx="1188000" cy="1188000"/>
            </a:xfrm>
            <a:prstGeom prst="ellipse">
              <a:avLst/>
            </a:prstGeom>
            <a:solidFill>
              <a:srgbClr val="9BA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 Dark Grey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R:155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G:167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B:176</a:t>
              </a: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4026383" y="3404192"/>
              <a:ext cx="1188000" cy="1188000"/>
            </a:xfrm>
            <a:prstGeom prst="ellipse">
              <a:avLst/>
            </a:prstGeom>
            <a:solidFill>
              <a:srgbClr val="B9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Jisc Dark Grey</a:t>
              </a:r>
            </a:p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R:185</a:t>
              </a:r>
            </a:p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G:201</a:t>
              </a:r>
            </a:p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B:213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07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71A8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36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2981">
          <p15:clr>
            <a:srgbClr val="F26B43"/>
          </p15:clr>
        </p15:guide>
        <p15:guide id="4" orient="horz" pos="3072">
          <p15:clr>
            <a:srgbClr val="F26B43"/>
          </p15:clr>
        </p15:guide>
        <p15:guide id="5" orient="horz" pos="1620">
          <p15:clr>
            <a:srgbClr val="F26B43"/>
          </p15:clr>
        </p15:guide>
        <p15:guide id="8" orient="horz" pos="554">
          <p15:clr>
            <a:srgbClr val="F26B43"/>
          </p15:clr>
        </p15:guide>
        <p15:guide id="9" pos="589">
          <p15:clr>
            <a:srgbClr val="F26B43"/>
          </p15:clr>
        </p15:guide>
        <p15:guide id="10" pos="2880">
          <p15:clr>
            <a:srgbClr val="F26B43"/>
          </p15:clr>
        </p15:guide>
        <p15:guide id="11" pos="5171">
          <p15:clr>
            <a:srgbClr val="F26B43"/>
          </p15:clr>
        </p15:guide>
        <p15:guide id="13" pos="2721">
          <p15:clr>
            <a:srgbClr val="F26B43"/>
          </p15:clr>
        </p15:guide>
        <p15:guide id="14" pos="3039">
          <p15:clr>
            <a:srgbClr val="F26B43"/>
          </p15:clr>
        </p15:guide>
        <p15:guide id="15" orient="horz" pos="8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ro.open.ac.uk/43210/" TargetMode="Externa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.kr/p/axtCvY" TargetMode="External"/><Relationship Id="rId4" Type="http://schemas.openxmlformats.org/officeDocument/2006/relationships/hyperlink" Target="https://flic.kr/p/idaSVM" TargetMode="External"/><Relationship Id="rId5" Type="http://schemas.openxmlformats.org/officeDocument/2006/relationships/hyperlink" Target="https://flic.kr/p/58GTvm" TargetMode="External"/><Relationship Id="rId6" Type="http://schemas.openxmlformats.org/officeDocument/2006/relationships/hyperlink" Target="https://flic.kr/p/4zwtRh" TargetMode="External"/><Relationship Id="rId7" Type="http://schemas.openxmlformats.org/officeDocument/2006/relationships/hyperlink" Target="https://flic.kr/p/kkzVBH" TargetMode="External"/><Relationship Id="rId8" Type="http://schemas.openxmlformats.org/officeDocument/2006/relationships/hyperlink" Target="https://flic.kr/p/e88czY" TargetMode="External"/><Relationship Id="rId9" Type="http://schemas.openxmlformats.org/officeDocument/2006/relationships/hyperlink" Target="https://flic.kr/p/4st712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flic.kr/p/9UAzz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0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usp.mimas.ac.uk/use-cases/" TargetMode="External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us.mimas.ac.uk/help/support/" TargetMode="Externa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538" y="273538"/>
            <a:ext cx="145406" cy="377915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endParaRPr lang="en-US" sz="20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586154" y="117231"/>
            <a:ext cx="145406" cy="377915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endParaRPr lang="en-US" sz="2000" dirty="0" err="1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Placeholder 11" descr="5846058698_0b3d2f106f_o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2" b="752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445454" y="4945451"/>
            <a:ext cx="1805488" cy="198049"/>
          </a:xfrm>
        </p:spPr>
        <p:txBody>
          <a:bodyPr/>
          <a:lstStyle/>
          <a:p>
            <a:r>
              <a:rPr lang="en-US" sz="1200" dirty="0" smtClean="0">
                <a:solidFill>
                  <a:srgbClr val="FFFFFF"/>
                </a:solidFill>
              </a:rPr>
              <a:t>Photo by </a:t>
            </a:r>
            <a:r>
              <a:rPr lang="pt-BR" sz="1200" dirty="0">
                <a:solidFill>
                  <a:srgbClr val="FFFFFF"/>
                </a:solidFill>
              </a:rPr>
              <a:t>e </a:t>
            </a:r>
            <a:r>
              <a:rPr lang="pt-BR" sz="1200" dirty="0" err="1">
                <a:solidFill>
                  <a:srgbClr val="FFFFFF"/>
                </a:solidFill>
              </a:rPr>
              <a:t>y</a:t>
            </a:r>
            <a:r>
              <a:rPr lang="pt-BR" sz="1200" dirty="0">
                <a:solidFill>
                  <a:srgbClr val="FFFFFF"/>
                </a:solidFill>
              </a:rPr>
              <a:t> e / </a:t>
            </a:r>
            <a:r>
              <a:rPr lang="pt-BR" sz="1200" dirty="0" err="1">
                <a:solidFill>
                  <a:srgbClr val="FFFFFF"/>
                </a:solidFill>
              </a:rPr>
              <a:t>s</a:t>
            </a:r>
            <a:r>
              <a:rPr lang="pt-BR" sz="1200" dirty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ee</a:t>
            </a:r>
            <a:r>
              <a:rPr lang="pt-BR" sz="1200" dirty="0" smtClean="0">
                <a:solidFill>
                  <a:srgbClr val="FFFFFF"/>
                </a:solidFill>
              </a:rPr>
              <a:t> CC-BY</a:t>
            </a:r>
            <a:endParaRPr lang="pt-BR" sz="12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-1" y="1818106"/>
            <a:ext cx="9050421" cy="2633578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FFFFFF"/>
                </a:solidFill>
              </a:rPr>
              <a:t>Data that Counts</a:t>
            </a:r>
          </a:p>
          <a:p>
            <a:pPr algn="ctr"/>
            <a:r>
              <a:rPr lang="en-GB" sz="3600" b="1" dirty="0" smtClean="0">
                <a:solidFill>
                  <a:srgbClr val="FFFFFF"/>
                </a:solidFill>
              </a:rPr>
              <a:t>Charleston Conference, 6 November 2015</a:t>
            </a:r>
          </a:p>
          <a:p>
            <a:pPr algn="ctr"/>
            <a:endParaRPr lang="en-GB" sz="3600" dirty="0" smtClean="0">
              <a:solidFill>
                <a:srgbClr val="FFFFFF"/>
              </a:solidFill>
            </a:endParaRPr>
          </a:p>
          <a:p>
            <a:pPr algn="ctr"/>
            <a:r>
              <a:rPr lang="en-GB" sz="3600" dirty="0" smtClean="0">
                <a:solidFill>
                  <a:srgbClr val="FFFFFF"/>
                </a:solidFill>
              </a:rPr>
              <a:t>Lorraine Estelle, COUNTER &amp; Jo Lambert, Jisc</a:t>
            </a:r>
            <a:endParaRPr lang="pt-BR" sz="36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43" y="-2381"/>
            <a:ext cx="8099258" cy="447675"/>
          </a:xfrm>
        </p:spPr>
        <p:txBody>
          <a:bodyPr/>
          <a:lstStyle/>
          <a:p>
            <a:r>
              <a:rPr lang="en-US" dirty="0" smtClean="0"/>
              <a:t>Incorporating IRUS-UK stats into an </a:t>
            </a:r>
            <a:r>
              <a:rPr lang="en-US" dirty="0" err="1" smtClean="0"/>
              <a:t>eprints</a:t>
            </a:r>
            <a:r>
              <a:rPr lang="en-US" dirty="0" smtClean="0"/>
              <a:t>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0" y="635000"/>
            <a:ext cx="4516521" cy="4097339"/>
          </a:xfrm>
        </p:spPr>
        <p:txBody>
          <a:bodyPr/>
          <a:lstStyle/>
          <a:p>
            <a:r>
              <a:rPr lang="en-GB" sz="2000" dirty="0"/>
              <a:t>IRUS-UK </a:t>
            </a:r>
            <a:r>
              <a:rPr lang="en-GB" sz="2000" dirty="0" smtClean="0"/>
              <a:t>supports The Open University:</a:t>
            </a:r>
          </a:p>
          <a:p>
            <a:pPr lvl="1"/>
            <a:r>
              <a:rPr lang="en-GB" sz="2000" dirty="0" smtClean="0"/>
              <a:t>Independent </a:t>
            </a:r>
            <a:r>
              <a:rPr lang="en-GB" sz="2000" dirty="0"/>
              <a:t>analysis of full download </a:t>
            </a:r>
            <a:r>
              <a:rPr lang="en-GB" sz="2000" dirty="0" smtClean="0"/>
              <a:t>record</a:t>
            </a:r>
          </a:p>
          <a:p>
            <a:pPr lvl="1"/>
            <a:r>
              <a:rPr lang="en-GB" sz="2000" dirty="0" smtClean="0"/>
              <a:t>COUNTER compliance </a:t>
            </a:r>
            <a:r>
              <a:rPr lang="en-GB" sz="2000" dirty="0"/>
              <a:t>– no local </a:t>
            </a:r>
            <a:r>
              <a:rPr lang="en-GB" sz="2000" dirty="0" smtClean="0"/>
              <a:t>effort</a:t>
            </a:r>
          </a:p>
          <a:p>
            <a:pPr lvl="1"/>
            <a:r>
              <a:rPr lang="en-GB" sz="2000" dirty="0" smtClean="0"/>
              <a:t>Benchmarking </a:t>
            </a:r>
            <a:r>
              <a:rPr lang="en-GB" sz="2000" dirty="0"/>
              <a:t>with </a:t>
            </a:r>
            <a:r>
              <a:rPr lang="en-GB" sz="2000" dirty="0" smtClean="0"/>
              <a:t>89 </a:t>
            </a:r>
            <a:r>
              <a:rPr lang="en-GB" sz="2000" dirty="0"/>
              <a:t>other UK </a:t>
            </a:r>
            <a:r>
              <a:rPr lang="en-GB" sz="2000" dirty="0" smtClean="0"/>
              <a:t>IR’s</a:t>
            </a:r>
          </a:p>
          <a:p>
            <a:pPr lvl="1"/>
            <a:r>
              <a:rPr lang="en-GB" sz="2000" dirty="0" smtClean="0"/>
              <a:t>Consistent </a:t>
            </a:r>
            <a:r>
              <a:rPr lang="en-GB" sz="2000" dirty="0"/>
              <a:t>processing across wide </a:t>
            </a:r>
            <a:r>
              <a:rPr lang="en-GB" sz="2000" dirty="0" smtClean="0"/>
              <a:t>base</a:t>
            </a:r>
          </a:p>
          <a:p>
            <a:pPr lvl="1"/>
            <a:r>
              <a:rPr lang="en-GB" sz="2000" dirty="0" smtClean="0"/>
              <a:t>Many </a:t>
            </a:r>
            <a:r>
              <a:rPr lang="en-GB" sz="2000" dirty="0"/>
              <a:t>useful reports e.g. duplicate </a:t>
            </a:r>
            <a:r>
              <a:rPr lang="en-GB" sz="2000" dirty="0" smtClean="0"/>
              <a:t>DOIs</a:t>
            </a:r>
            <a:endParaRPr lang="en-GB" sz="2000" dirty="0"/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://oro.open.ac.uk/43210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r>
              <a:rPr lang="en-US" sz="1200" dirty="0"/>
              <a:t>Stiles, Alan (2015). Incorporating IRUS-UK statistics into an </a:t>
            </a:r>
            <a:r>
              <a:rPr lang="en-US" sz="1200" dirty="0" err="1"/>
              <a:t>EPrints</a:t>
            </a:r>
            <a:r>
              <a:rPr lang="en-US" sz="1200" dirty="0"/>
              <a:t> repository. In: OR2015:10th </a:t>
            </a:r>
            <a:r>
              <a:rPr lang="en-US" sz="1200" dirty="0" smtClean="0"/>
              <a:t>International Conference </a:t>
            </a:r>
            <a:r>
              <a:rPr lang="en-US" sz="1200" dirty="0"/>
              <a:t>on Open Repositories, June 8-11, 2015, Indianapolis, Indiana, USA.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38" name="Content Placeholder 37" descr="Tape.pn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" b="3452"/>
          <a:stretch>
            <a:fillRect/>
          </a:stretch>
        </p:blipFill>
        <p:spPr/>
      </p:pic>
      <p:sp>
        <p:nvSpPr>
          <p:cNvPr id="39" name="Text Placeholder 7"/>
          <p:cNvSpPr txBox="1">
            <a:spLocks/>
          </p:cNvSpPr>
          <p:nvPr/>
        </p:nvSpPr>
        <p:spPr>
          <a:xfrm>
            <a:off x="7325889" y="4517660"/>
            <a:ext cx="1577474" cy="214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        Photo by 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Glas</a:t>
            </a:r>
            <a:r>
              <a:rPr lang="pt-BR" sz="1200" dirty="0" smtClean="0">
                <a:solidFill>
                  <a:srgbClr val="FFFFFF"/>
                </a:solidFill>
              </a:rPr>
              <a:t> CC-BY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8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8" name="Content Placeholder 7" descr="12692411075_8e57fb9dba_z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0" b="7510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7152100" y="4517660"/>
            <a:ext cx="1911679" cy="188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        Photo by 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Sunter</a:t>
            </a:r>
            <a:r>
              <a:rPr lang="pt-BR" sz="1200" dirty="0" smtClean="0">
                <a:solidFill>
                  <a:srgbClr val="FFFFFF"/>
                </a:solidFill>
              </a:rPr>
              <a:t> CC-BY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5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Avoiding </a:t>
            </a:r>
            <a:r>
              <a:rPr lang="en-US" sz="2000" dirty="0"/>
              <a:t>d</a:t>
            </a:r>
            <a:r>
              <a:rPr lang="en-US" sz="2000" dirty="0" smtClean="0"/>
              <a:t>uplication of effort to enable greater efficiencies</a:t>
            </a:r>
          </a:p>
          <a:p>
            <a:endParaRPr lang="en-US" sz="2000" dirty="0" smtClean="0"/>
          </a:p>
          <a:p>
            <a:r>
              <a:rPr lang="en-US" sz="2000" dirty="0" smtClean="0"/>
              <a:t>Collective voice to influence change</a:t>
            </a:r>
          </a:p>
          <a:p>
            <a:endParaRPr lang="en-US" sz="2000" dirty="0"/>
          </a:p>
          <a:p>
            <a:r>
              <a:rPr lang="en-US" sz="2000" dirty="0" smtClean="0"/>
              <a:t>Connecting communities libraries, publishers, standards </a:t>
            </a:r>
            <a:r>
              <a:rPr lang="en-US" sz="2000" dirty="0" err="1" smtClean="0"/>
              <a:t>organisations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Shared experience of managing usage statistics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6" name="Content Placeholder 5" descr="8613258214_27a5158b58_z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r="13642"/>
          <a:stretch>
            <a:fillRect/>
          </a:stretch>
        </p:blipFill>
        <p:spPr>
          <a:xfrm>
            <a:off x="4251325" y="588963"/>
            <a:ext cx="4676775" cy="4291012"/>
          </a:xfrm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7071894" y="4678075"/>
            <a:ext cx="1858205" cy="228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        Photo by 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Chandar</a:t>
            </a:r>
            <a:r>
              <a:rPr lang="pt-BR" sz="1200" dirty="0" smtClean="0">
                <a:solidFill>
                  <a:srgbClr val="FFFFFF"/>
                </a:solidFill>
              </a:rPr>
              <a:t> CC-BY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4883638" cy="3852865"/>
          </a:xfrm>
        </p:spPr>
        <p:txBody>
          <a:bodyPr/>
          <a:lstStyle/>
          <a:p>
            <a:r>
              <a:rPr lang="en-US" sz="2000" dirty="0" smtClean="0"/>
              <a:t>Established 2014</a:t>
            </a:r>
          </a:p>
          <a:p>
            <a:endParaRPr lang="en-US" sz="2000" dirty="0" smtClean="0"/>
          </a:p>
          <a:p>
            <a:r>
              <a:rPr lang="en-US" sz="2000" dirty="0" smtClean="0"/>
              <a:t>COUNTER supported but editorially independent </a:t>
            </a:r>
          </a:p>
          <a:p>
            <a:endParaRPr lang="en-US" sz="2000" dirty="0" smtClean="0"/>
          </a:p>
          <a:p>
            <a:r>
              <a:rPr lang="en-US" sz="2000" dirty="0"/>
              <a:t>F</a:t>
            </a:r>
            <a:r>
              <a:rPr lang="en-US" sz="2000" dirty="0" smtClean="0"/>
              <a:t>orum – usage, issues, standards</a:t>
            </a:r>
          </a:p>
          <a:p>
            <a:endParaRPr lang="en-US" sz="2000" dirty="0" smtClean="0"/>
          </a:p>
          <a:p>
            <a:r>
              <a:rPr lang="en-US" sz="2000" u="sng" dirty="0"/>
              <a:t>http://</a:t>
            </a:r>
            <a:r>
              <a:rPr lang="en-US" sz="2000" u="sng" dirty="0" err="1"/>
              <a:t>www.usus.org.uk</a:t>
            </a:r>
            <a:r>
              <a:rPr lang="en-US" sz="2000" u="sng" dirty="0" smtClean="0"/>
              <a:t>/</a:t>
            </a:r>
            <a:endParaRPr lang="en-US" sz="2000" u="sng" dirty="0"/>
          </a:p>
        </p:txBody>
      </p:sp>
      <p:pic>
        <p:nvPicPr>
          <p:cNvPr id="16" name="Content Placeholder 15" descr="2268587409_45b9f80b0e_z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3361"/>
          <a:stretch>
            <a:fillRect/>
          </a:stretch>
        </p:blipFill>
        <p:spPr>
          <a:xfrm>
            <a:off x="4291263" y="601663"/>
            <a:ext cx="4636837" cy="409065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7125366" y="4490923"/>
            <a:ext cx="1858205" cy="228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        Photo by 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Rayker</a:t>
            </a:r>
            <a:r>
              <a:rPr lang="pt-BR" sz="1200" dirty="0" smtClean="0">
                <a:solidFill>
                  <a:srgbClr val="FFFFFF"/>
                </a:solidFill>
              </a:rPr>
              <a:t> CC-BY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6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95" y="1"/>
            <a:ext cx="9408695" cy="629206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42075261"/>
              </p:ext>
            </p:extLst>
          </p:nvPr>
        </p:nvGraphicFramePr>
        <p:xfrm>
          <a:off x="0" y="1369219"/>
          <a:ext cx="8719457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3610" y="1876926"/>
            <a:ext cx="670961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800" b="1" spc="38" dirty="0">
                <a:solidFill>
                  <a:schemeClr val="bg1"/>
                </a:solidFill>
              </a:rPr>
              <a:t>Improving the utility of the COUNTER CODE OF PRACTICE</a:t>
            </a:r>
          </a:p>
        </p:txBody>
      </p:sp>
    </p:spTree>
    <p:extLst>
      <p:ext uri="{BB962C8B-B14F-4D97-AF65-F5344CB8AC3E}">
        <p14:creationId xmlns:p14="http://schemas.microsoft.com/office/powerpoint/2010/main" val="120771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527791"/>
            <a:ext cx="8712199" cy="3852864"/>
          </a:xfrm>
        </p:spPr>
        <p:txBody>
          <a:bodyPr/>
          <a:lstStyle/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What </a:t>
            </a:r>
            <a:r>
              <a:rPr lang="en-US" sz="2000" dirty="0"/>
              <a:t>would you like to see to enable development of shared tools and services such as JUSP and IRUS-</a:t>
            </a:r>
            <a:r>
              <a:rPr lang="en-US" sz="2000" dirty="0" smtClean="0"/>
              <a:t>UK?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 smtClean="0"/>
              <a:t>I</a:t>
            </a:r>
            <a:r>
              <a:rPr lang="en-US" sz="2000" dirty="0" smtClean="0"/>
              <a:t>f you’re a publisher can you comment </a:t>
            </a:r>
            <a:r>
              <a:rPr lang="en-US" sz="2000" dirty="0"/>
              <a:t>on some of their challenges</a:t>
            </a:r>
            <a:r>
              <a:rPr lang="en-US" sz="2000" dirty="0" smtClean="0"/>
              <a:t>?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/>
              <a:t>What should we </a:t>
            </a:r>
            <a:r>
              <a:rPr lang="en-US" sz="2000" dirty="0" err="1"/>
              <a:t>prioritise</a:t>
            </a:r>
            <a:r>
              <a:rPr lang="en-US" sz="2000" dirty="0"/>
              <a:t> tackling internationally that can’t be done nationally or locally</a:t>
            </a:r>
            <a:r>
              <a:rPr lang="en-US" sz="2000" dirty="0" smtClean="0"/>
              <a:t>?</a:t>
            </a:r>
          </a:p>
          <a:p>
            <a:pPr lvl="0"/>
            <a:endParaRPr lang="en-GB" sz="2000" dirty="0"/>
          </a:p>
          <a:p>
            <a:pPr lvl="0"/>
            <a:r>
              <a:rPr lang="en-US" sz="2000" dirty="0"/>
              <a:t>What are your recommendations with regard to COUNTER development?</a:t>
            </a:r>
            <a:endParaRPr lang="en-GB" sz="2000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69B3E1-EA2E-490A-A51F-10CB14309BC2}" type="datetimeFigureOut">
              <a:rPr lang="en-GB" smtClean="0"/>
              <a:t>06/11/15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B9C4F6-648A-48B7-88D5-8D95A6120F07}" type="slidenum">
              <a:rPr lang="en-GB" smtClean="0"/>
              <a:t>15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2" y="0"/>
            <a:ext cx="1331135" cy="4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2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credits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200" dirty="0" smtClean="0"/>
              <a:t>Eye/</a:t>
            </a:r>
            <a:r>
              <a:rPr lang="en-US" sz="1200" dirty="0"/>
              <a:t>see: </a:t>
            </a:r>
            <a:r>
              <a:rPr lang="en-US" sz="1200" dirty="0">
                <a:hlinkClick r:id="rId2"/>
              </a:rPr>
              <a:t>https://flic.kr/p/</a:t>
            </a:r>
            <a:r>
              <a:rPr lang="en-US" sz="1200" dirty="0" smtClean="0">
                <a:hlinkClick r:id="rId2"/>
              </a:rPr>
              <a:t>9UAzzu</a:t>
            </a:r>
            <a:endParaRPr lang="en-US" sz="1200" dirty="0" smtClean="0"/>
          </a:p>
          <a:p>
            <a:r>
              <a:rPr lang="en-US" sz="1200" dirty="0" err="1" smtClean="0"/>
              <a:t>Fysh</a:t>
            </a:r>
            <a:r>
              <a:rPr lang="en-US" sz="1200" dirty="0" smtClean="0"/>
              <a:t>: </a:t>
            </a:r>
            <a:r>
              <a:rPr lang="en-US" sz="1200" dirty="0">
                <a:hlinkClick r:id="rId3"/>
              </a:rPr>
              <a:t>https://flic.kr/p/</a:t>
            </a:r>
            <a:r>
              <a:rPr lang="en-US" sz="1200" dirty="0" smtClean="0">
                <a:hlinkClick r:id="rId3"/>
              </a:rPr>
              <a:t>axtCvY</a:t>
            </a:r>
            <a:endParaRPr lang="en-US" sz="1200" dirty="0" smtClean="0"/>
          </a:p>
          <a:p>
            <a:r>
              <a:rPr lang="en-US" sz="1200" dirty="0" smtClean="0"/>
              <a:t>Indigo Skies Photography</a:t>
            </a:r>
            <a:r>
              <a:rPr lang="en-US" sz="1200" dirty="0"/>
              <a:t>: </a:t>
            </a:r>
            <a:r>
              <a:rPr lang="en-US" sz="1200" dirty="0">
                <a:hlinkClick r:id="rId4"/>
              </a:rPr>
              <a:t>https://flic.kr/p/</a:t>
            </a:r>
            <a:r>
              <a:rPr lang="en-US" sz="1200" dirty="0" smtClean="0">
                <a:hlinkClick r:id="rId4"/>
              </a:rPr>
              <a:t>idaSVM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.</a:t>
            </a:r>
            <a:r>
              <a:rPr lang="en-US" sz="1200" dirty="0" err="1" smtClean="0"/>
              <a:t>craig</a:t>
            </a:r>
            <a:r>
              <a:rPr lang="en-US" sz="1200" dirty="0" smtClean="0"/>
              <a:t>: </a:t>
            </a:r>
            <a:r>
              <a:rPr lang="en-US" sz="1200" dirty="0">
                <a:hlinkClick r:id="rId5"/>
              </a:rPr>
              <a:t>https://flic.kr/p/</a:t>
            </a:r>
            <a:r>
              <a:rPr lang="en-US" sz="1200" dirty="0" smtClean="0">
                <a:hlinkClick r:id="rId5"/>
              </a:rPr>
              <a:t>58GTvm</a:t>
            </a:r>
            <a:endParaRPr lang="en-US" sz="1200" dirty="0" smtClean="0"/>
          </a:p>
          <a:p>
            <a:r>
              <a:rPr lang="en-US" sz="1200" dirty="0" err="1" smtClean="0"/>
              <a:t>Glas</a:t>
            </a:r>
            <a:r>
              <a:rPr lang="en-US" sz="1200" dirty="0" smtClean="0"/>
              <a:t>: </a:t>
            </a:r>
            <a:r>
              <a:rPr lang="en-US" sz="1200" dirty="0">
                <a:hlinkClick r:id="rId6"/>
              </a:rPr>
              <a:t>https://flic.kr/p/</a:t>
            </a:r>
            <a:r>
              <a:rPr lang="en-US" sz="1200" dirty="0" smtClean="0">
                <a:hlinkClick r:id="rId6"/>
              </a:rPr>
              <a:t>4zwtRh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Sunter</a:t>
            </a:r>
            <a:r>
              <a:rPr lang="en-US" sz="1200" dirty="0"/>
              <a:t>: </a:t>
            </a:r>
            <a:r>
              <a:rPr lang="en-US" sz="1200" dirty="0">
                <a:hlinkClick r:id="rId7"/>
              </a:rPr>
              <a:t>https://flic.kr/p/</a:t>
            </a:r>
            <a:r>
              <a:rPr lang="en-US" sz="1200" dirty="0" smtClean="0">
                <a:hlinkClick r:id="rId7"/>
              </a:rPr>
              <a:t>kkzVBH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Chandar</a:t>
            </a:r>
            <a:r>
              <a:rPr lang="en-US" sz="1200" dirty="0"/>
              <a:t>: </a:t>
            </a:r>
            <a:r>
              <a:rPr lang="en-US" sz="1200" dirty="0">
                <a:hlinkClick r:id="rId8"/>
              </a:rPr>
              <a:t>https://flic.kr/p/</a:t>
            </a:r>
            <a:r>
              <a:rPr lang="en-US" sz="1200" dirty="0" smtClean="0">
                <a:hlinkClick r:id="rId8"/>
              </a:rPr>
              <a:t>e88czY</a:t>
            </a:r>
            <a:endParaRPr lang="en-US" sz="1200" dirty="0" smtClean="0"/>
          </a:p>
          <a:p>
            <a:r>
              <a:rPr lang="en-US" sz="1200" dirty="0" err="1" smtClean="0"/>
              <a:t>Rayker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9"/>
              </a:rPr>
              <a:t>https</a:t>
            </a:r>
            <a:r>
              <a:rPr lang="en-US" sz="1200" dirty="0">
                <a:hlinkClick r:id="rId9"/>
              </a:rPr>
              <a:t>://flic.kr/p/</a:t>
            </a:r>
            <a:r>
              <a:rPr lang="en-US" sz="1200" dirty="0" smtClean="0">
                <a:hlinkClick r:id="rId9"/>
              </a:rPr>
              <a:t>4st712</a:t>
            </a:r>
            <a:r>
              <a:rPr lang="en-US" sz="12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906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4534295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95" y="3946359"/>
            <a:ext cx="893100" cy="3146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1538" y="273538"/>
            <a:ext cx="145406" cy="377915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endParaRPr lang="en-US" sz="20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586154" y="117231"/>
            <a:ext cx="145406" cy="377915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endParaRPr lang="en-US" sz="2000" dirty="0" err="1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8" y="0"/>
            <a:ext cx="1331135" cy="4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16" y="36696"/>
            <a:ext cx="8417013" cy="393150"/>
          </a:xfrm>
        </p:spPr>
        <p:txBody>
          <a:bodyPr/>
          <a:lstStyle/>
          <a:p>
            <a:r>
              <a:rPr lang="en-US" dirty="0"/>
              <a:t>Usage </a:t>
            </a:r>
            <a:r>
              <a:rPr lang="en-US" dirty="0" smtClean="0"/>
              <a:t>stats tools (enabled </a:t>
            </a:r>
            <a:r>
              <a:rPr lang="en-US" dirty="0"/>
              <a:t>by </a:t>
            </a:r>
            <a:r>
              <a:rPr lang="en-US" dirty="0" smtClean="0"/>
              <a:t>COUNTER &amp; NISO)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12" name="image4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99846" y="1556004"/>
            <a:ext cx="4387850" cy="158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b="4691"/>
          <a:stretch/>
        </p:blipFill>
        <p:spPr>
          <a:xfrm>
            <a:off x="-58643" y="1102619"/>
            <a:ext cx="4675293" cy="317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72921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Usage Statistics Portal (JUSP)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6823" y="781782"/>
            <a:ext cx="4395177" cy="3852865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sz="2000" dirty="0"/>
              <a:t>Supports libraries by providing a single point of access to e-journal usage </a:t>
            </a:r>
            <a:r>
              <a:rPr lang="en-US" sz="2000" dirty="0" smtClean="0"/>
              <a:t>data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/>
              <a:t>Assists management of e-journals collections to inform evaluation and decision-making </a:t>
            </a:r>
            <a:r>
              <a:rPr lang="en-US" sz="2000" dirty="0" smtClean="0"/>
              <a:t>processes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/>
              <a:t>Enables usage comparisons and trend analysis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b="4691"/>
          <a:stretch/>
        </p:blipFill>
        <p:spPr>
          <a:xfrm>
            <a:off x="4513347" y="1156093"/>
            <a:ext cx="4675293" cy="317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56381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sing JUSP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0" y="548106"/>
            <a:ext cx="4676942" cy="4184234"/>
          </a:xfrm>
        </p:spPr>
        <p:txBody>
          <a:bodyPr/>
          <a:lstStyle/>
          <a:p>
            <a:r>
              <a:rPr lang="en-US" sz="1800" dirty="0"/>
              <a:t>Making effective use of staff </a:t>
            </a:r>
            <a:r>
              <a:rPr lang="en-US" sz="1800" dirty="0" smtClean="0"/>
              <a:t>time</a:t>
            </a:r>
          </a:p>
          <a:p>
            <a:endParaRPr lang="en-US" sz="1800" dirty="0"/>
          </a:p>
          <a:p>
            <a:r>
              <a:rPr lang="en-US" sz="1800" dirty="0"/>
              <a:t>Assisting academic departments in understanding resource </a:t>
            </a:r>
            <a:r>
              <a:rPr lang="en-US" sz="1800" dirty="0" smtClean="0"/>
              <a:t>use</a:t>
            </a:r>
          </a:p>
          <a:p>
            <a:endParaRPr lang="en-US" sz="1800" dirty="0"/>
          </a:p>
          <a:p>
            <a:r>
              <a:rPr lang="en-US" sz="1800" dirty="0"/>
              <a:t>D</a:t>
            </a:r>
            <a:r>
              <a:rPr lang="en-US" sz="1800" dirty="0" smtClean="0"/>
              <a:t>ata </a:t>
            </a:r>
            <a:r>
              <a:rPr lang="en-US" sz="1800" dirty="0"/>
              <a:t>for regular reporting and decision </a:t>
            </a:r>
            <a:r>
              <a:rPr lang="en-US" sz="1800" dirty="0" smtClean="0"/>
              <a:t>making</a:t>
            </a:r>
          </a:p>
          <a:p>
            <a:endParaRPr lang="en-US" sz="1800" dirty="0"/>
          </a:p>
          <a:p>
            <a:r>
              <a:rPr lang="en-US" sz="1800" dirty="0"/>
              <a:t>Informing decisions for substitutions and </a:t>
            </a:r>
            <a:r>
              <a:rPr lang="en-US" sz="1800" dirty="0" smtClean="0"/>
              <a:t>cancellations</a:t>
            </a:r>
          </a:p>
          <a:p>
            <a:endParaRPr lang="en-US" sz="1800" dirty="0"/>
          </a:p>
          <a:p>
            <a:r>
              <a:rPr lang="en-US" sz="1800" dirty="0"/>
              <a:t>Benchmarking usage </a:t>
            </a:r>
          </a:p>
          <a:p>
            <a:r>
              <a:rPr lang="en-US" sz="1800" dirty="0"/>
              <a:t>Use </a:t>
            </a:r>
            <a:r>
              <a:rPr lang="en-US" sz="1800" dirty="0" err="1" smtClean="0"/>
              <a:t>cases:</a:t>
            </a:r>
            <a:r>
              <a:rPr lang="en-US" sz="1800" dirty="0" err="1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://www.jusp.mimas.ac.uk/use-cases/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6657473" y="4059805"/>
            <a:ext cx="2018632" cy="308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      Photo by 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MacEntee</a:t>
            </a:r>
            <a:r>
              <a:rPr lang="pt-BR" sz="1200" dirty="0" smtClean="0">
                <a:solidFill>
                  <a:srgbClr val="FFFFFF"/>
                </a:solidFill>
              </a:rPr>
              <a:t> CC-BY</a:t>
            </a:r>
          </a:p>
          <a:p>
            <a:endParaRPr lang="en-US" dirty="0"/>
          </a:p>
        </p:txBody>
      </p:sp>
      <p:pic>
        <p:nvPicPr>
          <p:cNvPr id="15" name="Content Placeholder 14" descr="11295790335_6dd485010e_z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r="17821"/>
          <a:stretch>
            <a:fillRect/>
          </a:stretch>
        </p:blipFill>
        <p:spPr>
          <a:xfrm>
            <a:off x="4824413" y="534988"/>
            <a:ext cx="4103687" cy="4224337"/>
          </a:xfrm>
        </p:spPr>
      </p:pic>
      <p:sp>
        <p:nvSpPr>
          <p:cNvPr id="16" name="Text Placeholder 7"/>
          <p:cNvSpPr txBox="1">
            <a:spLocks/>
          </p:cNvSpPr>
          <p:nvPr/>
        </p:nvSpPr>
        <p:spPr>
          <a:xfrm>
            <a:off x="6237946" y="4542045"/>
            <a:ext cx="2674851" cy="214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Photo by 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Indigo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Skies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Photography</a:t>
            </a:r>
            <a:r>
              <a:rPr lang="pt-BR" sz="1200" dirty="0" smtClean="0">
                <a:solidFill>
                  <a:srgbClr val="FFFFFF"/>
                </a:solidFill>
              </a:rPr>
              <a:t> CC-BY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0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based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‘’Usage </a:t>
            </a:r>
            <a:r>
              <a:rPr lang="en-US" sz="2400" dirty="0"/>
              <a:t>statistics are used to inform important decisions and we really want to be sure we can rely on the accuracy of the data; with JUSP we know we can. We will often present this information to academics and it will be </a:t>
            </a:r>
            <a:r>
              <a:rPr lang="en-US" sz="2400" dirty="0" err="1"/>
              <a:t>scrutinised</a:t>
            </a:r>
            <a:r>
              <a:rPr lang="en-US" sz="2400" dirty="0"/>
              <a:t> so it’s important for us to be sure that the data is reliable</a:t>
            </a:r>
            <a:r>
              <a:rPr lang="en-US" sz="2400" dirty="0" smtClean="0"/>
              <a:t>.”</a:t>
            </a:r>
            <a:endParaRPr lang="en-US" sz="2400" dirty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err="1" smtClean="0"/>
              <a:t>Birkbeck</a:t>
            </a:r>
            <a:r>
              <a:rPr lang="en-US" sz="2400" b="1" dirty="0" smtClean="0"/>
              <a:t>, University of London</a:t>
            </a:r>
            <a:r>
              <a:rPr lang="en-US" sz="2400" dirty="0" smtClean="0"/>
              <a:t> (speaking of JUSP)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054D27-770F-4E87-B8F4-9252AE923A8E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6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55" y="56234"/>
            <a:ext cx="8595946" cy="373612"/>
          </a:xfrm>
        </p:spPr>
        <p:txBody>
          <a:bodyPr/>
          <a:lstStyle/>
          <a:p>
            <a:r>
              <a:rPr lang="en-US" dirty="0" smtClean="0"/>
              <a:t>Institutional Repository Usage Statistics (IRUS-UK)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1" y="879474"/>
            <a:ext cx="4369468" cy="3852865"/>
          </a:xfr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000" dirty="0" smtClean="0"/>
              <a:t>A national </a:t>
            </a:r>
            <a:r>
              <a:rPr lang="en-GB" sz="2000" dirty="0"/>
              <a:t>aggregation service, enabling UK IRs to share/expose usage statistics  at the individual item level, based on a global standard – COUNTER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GB" sz="2000" dirty="0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000" dirty="0"/>
              <a:t>Collect raw download data from UK IRs for *all item types* within repositories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GB" sz="2000" dirty="0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000" dirty="0"/>
              <a:t>Process those raw data into COUNTER-compliant statistics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13" name="image4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39950" y="1556004"/>
            <a:ext cx="4387850" cy="15843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094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IRUS-UK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457200"/>
            <a:r>
              <a:rPr lang="en-GB" sz="1800" dirty="0">
                <a:solidFill>
                  <a:srgbClr val="000000"/>
                </a:solidFill>
              </a:rPr>
              <a:t>Providing standards-based, reliable repository </a:t>
            </a:r>
            <a:r>
              <a:rPr lang="en-GB" sz="1800" dirty="0" smtClean="0">
                <a:solidFill>
                  <a:srgbClr val="000000"/>
                </a:solidFill>
              </a:rPr>
              <a:t>statistics</a:t>
            </a:r>
          </a:p>
          <a:p>
            <a:pPr marL="514350" indent="-457200"/>
            <a:endParaRPr lang="en-GB" sz="1800" dirty="0">
              <a:solidFill>
                <a:srgbClr val="000000"/>
              </a:solidFill>
            </a:endParaRPr>
          </a:p>
          <a:p>
            <a:pPr marL="514350" indent="-457200"/>
            <a:r>
              <a:rPr lang="en-GB" sz="1800" dirty="0">
                <a:solidFill>
                  <a:srgbClr val="000000"/>
                </a:solidFill>
              </a:rPr>
              <a:t>Reporting to i</a:t>
            </a:r>
            <a:r>
              <a:rPr lang="en-GB" sz="1800" dirty="0" smtClean="0">
                <a:solidFill>
                  <a:srgbClr val="000000"/>
                </a:solidFill>
              </a:rPr>
              <a:t>nstitutional managers &amp; researchers</a:t>
            </a:r>
          </a:p>
          <a:p>
            <a:pPr marL="514350" indent="-457200"/>
            <a:endParaRPr lang="en-GB" sz="1800" dirty="0">
              <a:solidFill>
                <a:srgbClr val="000000"/>
              </a:solidFill>
            </a:endParaRPr>
          </a:p>
          <a:p>
            <a:pPr marL="514350" indent="-457200"/>
            <a:r>
              <a:rPr lang="en-GB" sz="1800" dirty="0" smtClean="0">
                <a:solidFill>
                  <a:srgbClr val="000000"/>
                </a:solidFill>
              </a:rPr>
              <a:t>Analysing trends over time</a:t>
            </a:r>
          </a:p>
          <a:p>
            <a:pPr marL="514350" indent="-457200"/>
            <a:endParaRPr lang="en-GB" sz="1800" dirty="0">
              <a:solidFill>
                <a:srgbClr val="000000"/>
              </a:solidFill>
            </a:endParaRPr>
          </a:p>
          <a:p>
            <a:pPr marL="514350" indent="-457200"/>
            <a:r>
              <a:rPr lang="en-GB" sz="1800" dirty="0" smtClean="0">
                <a:solidFill>
                  <a:srgbClr val="000000"/>
                </a:solidFill>
              </a:rPr>
              <a:t>Benchmarking</a:t>
            </a:r>
          </a:p>
          <a:p>
            <a:pPr marL="514350" indent="-457200"/>
            <a:endParaRPr lang="en-GB" sz="1800" dirty="0">
              <a:solidFill>
                <a:srgbClr val="000000"/>
              </a:solidFill>
            </a:endParaRPr>
          </a:p>
          <a:p>
            <a:pPr marL="514350" indent="-457200"/>
            <a:r>
              <a:rPr lang="en-GB" sz="1800" dirty="0">
                <a:solidFill>
                  <a:srgbClr val="000000"/>
                </a:solidFill>
              </a:rPr>
              <a:t>Supporting </a:t>
            </a:r>
            <a:r>
              <a:rPr lang="en-GB" sz="1800" dirty="0" smtClean="0">
                <a:solidFill>
                  <a:srgbClr val="000000"/>
                </a:solidFill>
              </a:rPr>
              <a:t>advocacy</a:t>
            </a:r>
            <a:endParaRPr lang="en-GB" sz="18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http://www.irus.mimas.ac.uk/help/support/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457200"/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8" name="Content Placeholder 7" descr="2712620290_38890d08c4_z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0" b="18680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7285783" y="4531030"/>
            <a:ext cx="1818105" cy="174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FFFF"/>
                </a:solidFill>
              </a:rPr>
              <a:t>Photo by </a:t>
            </a:r>
            <a:r>
              <a:rPr lang="pt-BR" sz="1200" dirty="0" smtClean="0">
                <a:solidFill>
                  <a:srgbClr val="FFFFFF"/>
                </a:solidFill>
              </a:rPr>
              <a:t> .</a:t>
            </a:r>
            <a:r>
              <a:rPr lang="pt-BR" sz="1200" dirty="0" err="1" smtClean="0">
                <a:solidFill>
                  <a:srgbClr val="FFFFFF"/>
                </a:solidFill>
              </a:rPr>
              <a:t>craig</a:t>
            </a:r>
            <a:r>
              <a:rPr lang="pt-BR" sz="1200" dirty="0" smtClean="0">
                <a:solidFill>
                  <a:srgbClr val="FFFFFF"/>
                </a:solidFill>
              </a:rPr>
              <a:t> CC-BY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0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based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“</a:t>
            </a:r>
            <a:r>
              <a:rPr lang="en-US" sz="2400" dirty="0"/>
              <a:t>What helps is that </a:t>
            </a:r>
            <a:r>
              <a:rPr lang="en-US" sz="2400" dirty="0" smtClean="0"/>
              <a:t>it’s </a:t>
            </a:r>
            <a:r>
              <a:rPr lang="en-US" sz="2400" dirty="0"/>
              <a:t>independent and COUNTER- compliant... the fact that it is independent and standards compliant is really important.” 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The Open </a:t>
            </a:r>
            <a:r>
              <a:rPr lang="en-US" sz="2400" b="1" dirty="0"/>
              <a:t>University</a:t>
            </a:r>
            <a:r>
              <a:rPr lang="en-US" sz="2400" dirty="0"/>
              <a:t> </a:t>
            </a:r>
            <a:r>
              <a:rPr lang="en-US" sz="2400" dirty="0" smtClean="0"/>
              <a:t>(speaking of IRUS-UK)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054D27-770F-4E87-B8F4-9252AE923A8E}" type="datetime1">
              <a:rPr lang="en-GB" noProof="0" smtClean="0"/>
              <a:t>06/11/15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728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isc Content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 anchor="ctr" anchorCtr="0">
        <a:spAutoFit/>
      </a:bodyPr>
      <a:lstStyle>
        <a:defPPr>
          <a:lnSpc>
            <a:spcPct val="990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isc Standard PPT 16-9.potx" id="{50286163-77F5-45BA-9F5E-C9C9769CFE5D}" vid="{2C6A041A-9C9B-4834-A471-53AF3FDD5D6A}"/>
    </a:ext>
  </a:extLst>
</a:theme>
</file>

<file path=ppt/theme/theme2.xml><?xml version="1.0" encoding="utf-8"?>
<a:theme xmlns:a="http://schemas.openxmlformats.org/drawingml/2006/main" name="Jisc Cover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isc Standard PPT 16-9.potx" id="{50286163-77F5-45BA-9F5E-C9C9769CFE5D}" vid="{DECC7294-7831-40B8-B091-BE510EAE62FE}"/>
    </a:ext>
  </a:extLst>
</a:theme>
</file>

<file path=ppt/theme/theme3.xml><?xml version="1.0" encoding="utf-8"?>
<a:theme xmlns:a="http://schemas.openxmlformats.org/drawingml/2006/main" name="Jisc Closing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isc Standard PPT 16-9.potx" id="{50286163-77F5-45BA-9F5E-C9C9769CFE5D}" vid="{12AB307C-A8C2-4566-B572-2DCF3F72ECA3}"/>
    </a:ext>
  </a:extLst>
</a:theme>
</file>

<file path=ppt/theme/theme4.xml><?xml version="1.0" encoding="utf-8"?>
<a:theme xmlns:a="http://schemas.openxmlformats.org/drawingml/2006/main" name="Jisc Divider Sl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isc Standard PPT 16-9.potx" id="{50286163-77F5-45BA-9F5E-C9C9769CFE5D}" vid="{CB9054E3-628E-42B1-922A-633C8B3C7ADD}"/>
    </a:ext>
  </a:extLst>
</a:theme>
</file>

<file path=ppt/theme/theme5.xml><?xml version="1.0" encoding="utf-8"?>
<a:theme xmlns:a="http://schemas.openxmlformats.org/drawingml/2006/main" name="Jisc Fullscreen Image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isc Standard PPT 16-9.potx" id="{50286163-77F5-45BA-9F5E-C9C9769CFE5D}" vid="{1762B1FF-63CD-4A73-BFB8-4E967E290F22}"/>
    </a:ext>
  </a:extLst>
</a:theme>
</file>

<file path=ppt/theme/theme6.xml><?xml version="1.0" encoding="utf-8"?>
<a:theme xmlns:a="http://schemas.openxmlformats.org/drawingml/2006/main" name="Jisc Colour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Jisc Standard PPT 16-9.potx" id="{50286163-77F5-45BA-9F5E-C9C9769CFE5D}" vid="{0B1C70F2-1BEE-4235-8679-5F81889BAD8B}"/>
    </a:ext>
  </a:extLst>
</a:theme>
</file>

<file path=ppt/theme/theme7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9c6cfb5-50bc-4fca-81ee-f60fcea9a646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4A139ECCBD241A442D7CF7EE8F8D4" ma:contentTypeVersion="112" ma:contentTypeDescription="Create a new document." ma:contentTypeScope="" ma:versionID="0d18595db13762463612c962ad17fbd8">
  <xsd:schema xmlns:xsd="http://www.w3.org/2001/XMLSchema" xmlns:xs="http://www.w3.org/2001/XMLSchema" xmlns:p="http://schemas.microsoft.com/office/2006/metadata/properties" xmlns:ns2="217ac18d-a73a-48a9-8bac-9db52278b555" targetNamespace="http://schemas.microsoft.com/office/2006/metadata/properties" ma:root="true" ma:fieldsID="8eb30877eb787bd16b8cc3b1fcdbe53a" ns2:_="">
    <xsd:import namespace="217ac18d-a73a-48a9-8bac-9db52278b5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ac18d-a73a-48a9-8bac-9db52278b5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7ac18d-a73a-48a9-8bac-9db52278b555">
      <UserInfo>
        <DisplayName/>
        <AccountId xsi:nil="true"/>
        <AccountType/>
      </UserInfo>
    </SharedWithUsers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3A26D1-8BB5-4F6B-B6C3-83D62BC611B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BEB6E6C-195E-43FF-9DEF-F1B587CD2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ac18d-a73a-48a9-8bac-9db52278b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FDCB66-D499-40CD-BFFF-C6D1A8D20198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217ac18d-a73a-48a9-8bac-9db52278b555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79A22231-E76A-4775-A611-D5C1298D57E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66CDE50B-B5E2-48A1-8B58-ED79EDEDDD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Jisc Standard PPT 16-9</Template>
  <TotalTime>7507</TotalTime>
  <Words>913</Words>
  <Application>Microsoft Macintosh PowerPoint</Application>
  <PresentationFormat>On-screen Show (16:9)</PresentationFormat>
  <Paragraphs>155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Jisc Content Slides</vt:lpstr>
      <vt:lpstr>Jisc Cover Slides</vt:lpstr>
      <vt:lpstr>Jisc Closing Slides</vt:lpstr>
      <vt:lpstr>Jisc Divider Sldes</vt:lpstr>
      <vt:lpstr>Jisc Fullscreen Image Slides</vt:lpstr>
      <vt:lpstr>Jisc Colours</vt:lpstr>
      <vt:lpstr>PowerPoint Presentation</vt:lpstr>
      <vt:lpstr>PowerPoint Presentation</vt:lpstr>
      <vt:lpstr>Usage stats tools (enabled by COUNTER &amp; NISO)</vt:lpstr>
      <vt:lpstr>Journal Usage Statistics Portal (JUSP)</vt:lpstr>
      <vt:lpstr>Using JUSP</vt:lpstr>
      <vt:lpstr>Standards based measurement</vt:lpstr>
      <vt:lpstr>Institutional Repository Usage Statistics (IRUS-UK)</vt:lpstr>
      <vt:lpstr>Using IRUS-UK</vt:lpstr>
      <vt:lpstr>Standards based measurement</vt:lpstr>
      <vt:lpstr>Incorporating IRUS-UK stats into an eprints IR</vt:lpstr>
      <vt:lpstr>Challenges</vt:lpstr>
      <vt:lpstr>Opportunities</vt:lpstr>
      <vt:lpstr>USUS</vt:lpstr>
      <vt:lpstr>PowerPoint Presentation</vt:lpstr>
      <vt:lpstr>Questions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Harris</dc:creator>
  <cp:lastModifiedBy>Jo Lambert </cp:lastModifiedBy>
  <cp:revision>79</cp:revision>
  <cp:lastPrinted>2015-03-16T16:56:25Z</cp:lastPrinted>
  <dcterms:created xsi:type="dcterms:W3CDTF">2015-07-23T16:01:49Z</dcterms:created>
  <dcterms:modified xsi:type="dcterms:W3CDTF">2015-11-06T17:54:38Z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0x0101002FE4A139ECCBD241A442D7CF7EE8F8D4</vt:lpwstr>
  </property>
  <property fmtid="{D5CDD505-2E9C-101B-9397-08002B2CF9AE}" pid="3" name="_dlc_DocIdItemGuid">
    <vt:lpwstr>39e1a14c-b6b3-45a1-83fe-3e6965695426</vt:lpwstr>
  </property>
  <property fmtid="{D5CDD505-2E9C-101B-9397-08002B2CF9AE}" pid="4" name="_dlc_DocId">
    <vt:lpwstr>N7XHR37R3CPZ-174-2</vt:lpwstr>
  </property>
  <property fmtid="{D5CDD505-2E9C-101B-9397-08002B2CF9AE}" pid="5" name="_dlc_DocIdUrl">
    <vt:lpwstr>https://jisc365.sharepoint.com/sites/customerexperience/cscollab/_layouts/15/DocIdRedir.aspx?ID=N7XHR37R3CPZ-174-2, N7XHR37R3CPZ-174-2</vt:lpwstr>
  </property>
</Properties>
</file>